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68" r:id="rId3"/>
    <p:sldId id="280" r:id="rId4"/>
    <p:sldId id="281" r:id="rId5"/>
    <p:sldId id="284" r:id="rId6"/>
    <p:sldId id="285" r:id="rId7"/>
    <p:sldId id="273" r:id="rId8"/>
    <p:sldId id="289" r:id="rId9"/>
    <p:sldId id="290" r:id="rId10"/>
    <p:sldId id="298" r:id="rId11"/>
    <p:sldId id="300" r:id="rId12"/>
    <p:sldId id="314" r:id="rId13"/>
    <p:sldId id="301" r:id="rId14"/>
    <p:sldId id="302" r:id="rId15"/>
    <p:sldId id="303" r:id="rId16"/>
    <p:sldId id="309" r:id="rId17"/>
    <p:sldId id="287" r:id="rId18"/>
    <p:sldId id="312" r:id="rId19"/>
    <p:sldId id="311"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nin Samantha - HQ Human Resources" initials="HS-HHR" lastIdx="1" clrIdx="0">
    <p:extLst>
      <p:ext uri="{19B8F6BF-5375-455C-9EA6-DF929625EA0E}">
        <p15:presenceInfo xmlns:p15="http://schemas.microsoft.com/office/powerpoint/2012/main" userId="S-1-5-21-3742005496-998295570-1996901840-1582481" providerId="AD"/>
      </p:ext>
    </p:extLst>
  </p:cmAuthor>
  <p:cmAuthor id="2" name="Filemu Leeora - HQ Human Resources" initials="FL-HHR" lastIdx="1" clrIdx="1">
    <p:extLst>
      <p:ext uri="{19B8F6BF-5375-455C-9EA6-DF929625EA0E}">
        <p15:presenceInfo xmlns:p15="http://schemas.microsoft.com/office/powerpoint/2012/main" userId="S-1-5-21-3742005496-998295570-1996901840-15205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63" autoAdjust="0"/>
    <p:restoredTop sz="94660"/>
  </p:normalViewPr>
  <p:slideViewPr>
    <p:cSldViewPr snapToGrid="0">
      <p:cViewPr varScale="1">
        <p:scale>
          <a:sx n="67" d="100"/>
          <a:sy n="67" d="100"/>
        </p:scale>
        <p:origin x="948" y="44"/>
      </p:cViewPr>
      <p:guideLst/>
    </p:cSldViewPr>
  </p:slideViewPr>
  <p:notesTextViewPr>
    <p:cViewPr>
      <p:scale>
        <a:sx n="1" d="1"/>
        <a:sy n="1" d="1"/>
      </p:scale>
      <p:origin x="0" y="0"/>
    </p:cViewPr>
  </p:notesTextViewPr>
  <p:sorterViewPr>
    <p:cViewPr>
      <p:scale>
        <a:sx n="100" d="100"/>
        <a:sy n="100" d="100"/>
      </p:scale>
      <p:origin x="0" y="-1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NVDCNSDH07.foundation.met.police.uk\HomefoldersFS410\c746343\Desktop\Interest%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NVDCNSDH07.foundation.met.police.uk\HomefoldersFS410\c746343\Desktop\Interest%20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NS&amp;I Direct Saver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Sheet1!$E$24:$E$39</c:f>
              <c:numCache>
                <c:formatCode>d\-mmm\-yy</c:formatCode>
                <c:ptCount val="16"/>
                <c:pt idx="0">
                  <c:v>42095</c:v>
                </c:pt>
                <c:pt idx="1">
                  <c:v>42527</c:v>
                </c:pt>
                <c:pt idx="2">
                  <c:v>42856</c:v>
                </c:pt>
                <c:pt idx="3">
                  <c:v>43070</c:v>
                </c:pt>
                <c:pt idx="4">
                  <c:v>43374</c:v>
                </c:pt>
                <c:pt idx="5">
                  <c:v>44159</c:v>
                </c:pt>
                <c:pt idx="6">
                  <c:v>44559</c:v>
                </c:pt>
                <c:pt idx="7">
                  <c:v>44602</c:v>
                </c:pt>
                <c:pt idx="8">
                  <c:v>44763</c:v>
                </c:pt>
                <c:pt idx="9">
                  <c:v>44859</c:v>
                </c:pt>
                <c:pt idx="10">
                  <c:v>44908</c:v>
                </c:pt>
                <c:pt idx="11">
                  <c:v>44950</c:v>
                </c:pt>
                <c:pt idx="12">
                  <c:v>44971</c:v>
                </c:pt>
                <c:pt idx="13">
                  <c:v>45120</c:v>
                </c:pt>
                <c:pt idx="14">
                  <c:v>45156</c:v>
                </c:pt>
                <c:pt idx="15">
                  <c:v>45435</c:v>
                </c:pt>
              </c:numCache>
            </c:numRef>
          </c:cat>
          <c:val>
            <c:numRef>
              <c:f>Sheet1!$F$24:$F$39</c:f>
              <c:numCache>
                <c:formatCode>0.00%</c:formatCode>
                <c:ptCount val="16"/>
                <c:pt idx="0">
                  <c:v>1.0999999999999999E-2</c:v>
                </c:pt>
                <c:pt idx="1">
                  <c:v>8.0000000000000002E-3</c:v>
                </c:pt>
                <c:pt idx="2">
                  <c:v>7.0000000000000001E-3</c:v>
                </c:pt>
                <c:pt idx="3">
                  <c:v>9.4999999999999998E-3</c:v>
                </c:pt>
                <c:pt idx="4">
                  <c:v>0.01</c:v>
                </c:pt>
                <c:pt idx="5">
                  <c:v>1.5E-3</c:v>
                </c:pt>
                <c:pt idx="6">
                  <c:v>3.5000000000000001E-3</c:v>
                </c:pt>
                <c:pt idx="7">
                  <c:v>5.0000000000000001E-3</c:v>
                </c:pt>
                <c:pt idx="8">
                  <c:v>1.2E-2</c:v>
                </c:pt>
                <c:pt idx="9">
                  <c:v>1.7999999999999999E-2</c:v>
                </c:pt>
                <c:pt idx="10">
                  <c:v>2.3E-2</c:v>
                </c:pt>
                <c:pt idx="11">
                  <c:v>2.5999999999999999E-2</c:v>
                </c:pt>
                <c:pt idx="12">
                  <c:v>2.8500000000000001E-2</c:v>
                </c:pt>
                <c:pt idx="13">
                  <c:v>3.4000000000000002E-2</c:v>
                </c:pt>
                <c:pt idx="14">
                  <c:v>3.6499999999999998E-2</c:v>
                </c:pt>
                <c:pt idx="15">
                  <c:v>0.04</c:v>
                </c:pt>
              </c:numCache>
            </c:numRef>
          </c:val>
          <c:smooth val="0"/>
          <c:extLst>
            <c:ext xmlns:c16="http://schemas.microsoft.com/office/drawing/2014/chart" uri="{C3380CC4-5D6E-409C-BE32-E72D297353CC}">
              <c16:uniqueId val="{00000000-8C91-484A-B824-3AB5AA0BE1C0}"/>
            </c:ext>
          </c:extLst>
        </c:ser>
        <c:dLbls>
          <c:showLegendKey val="0"/>
          <c:showVal val="0"/>
          <c:showCatName val="0"/>
          <c:showSerName val="0"/>
          <c:showPercent val="0"/>
          <c:showBubbleSize val="0"/>
        </c:dLbls>
        <c:smooth val="0"/>
        <c:axId val="2046694720"/>
        <c:axId val="2046693472"/>
      </c:lineChart>
      <c:dateAx>
        <c:axId val="2046694720"/>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693472"/>
        <c:crosses val="autoZero"/>
        <c:auto val="1"/>
        <c:lblOffset val="100"/>
        <c:baseTimeUnit val="days"/>
      </c:dateAx>
      <c:valAx>
        <c:axId val="2046693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694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8% Simple Interest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Sheet1!$E$42:$E$59</c:f>
              <c:numCache>
                <c:formatCode>d\-mmm\-yy</c:formatCode>
                <c:ptCount val="18"/>
                <c:pt idx="0">
                  <c:v>42095</c:v>
                </c:pt>
                <c:pt idx="1">
                  <c:v>42527</c:v>
                </c:pt>
                <c:pt idx="2">
                  <c:v>42856</c:v>
                </c:pt>
                <c:pt idx="3">
                  <c:v>43070</c:v>
                </c:pt>
                <c:pt idx="4">
                  <c:v>43374</c:v>
                </c:pt>
                <c:pt idx="5">
                  <c:v>44159</c:v>
                </c:pt>
                <c:pt idx="6">
                  <c:v>44559</c:v>
                </c:pt>
                <c:pt idx="7">
                  <c:v>44602</c:v>
                </c:pt>
                <c:pt idx="8">
                  <c:v>44763</c:v>
                </c:pt>
                <c:pt idx="9">
                  <c:v>44859</c:v>
                </c:pt>
                <c:pt idx="10">
                  <c:v>44908</c:v>
                </c:pt>
                <c:pt idx="11">
                  <c:v>44950</c:v>
                </c:pt>
                <c:pt idx="12">
                  <c:v>44971</c:v>
                </c:pt>
                <c:pt idx="13">
                  <c:v>45120</c:v>
                </c:pt>
                <c:pt idx="14">
                  <c:v>45156</c:v>
                </c:pt>
                <c:pt idx="15">
                  <c:v>45563</c:v>
                </c:pt>
                <c:pt idx="16">
                  <c:v>45564</c:v>
                </c:pt>
                <c:pt idx="17">
                  <c:v>45748</c:v>
                </c:pt>
              </c:numCache>
            </c:numRef>
          </c:cat>
          <c:val>
            <c:numRef>
              <c:f>Sheet1!$F$42:$F$59</c:f>
              <c:numCache>
                <c:formatCode>0.00%</c:formatCode>
                <c:ptCount val="18"/>
                <c:pt idx="0">
                  <c:v>0.08</c:v>
                </c:pt>
                <c:pt idx="1">
                  <c:v>0.08</c:v>
                </c:pt>
                <c:pt idx="2">
                  <c:v>0.08</c:v>
                </c:pt>
                <c:pt idx="3">
                  <c:v>0.08</c:v>
                </c:pt>
                <c:pt idx="4">
                  <c:v>0.08</c:v>
                </c:pt>
                <c:pt idx="5">
                  <c:v>0.08</c:v>
                </c:pt>
                <c:pt idx="6">
                  <c:v>0.08</c:v>
                </c:pt>
                <c:pt idx="7">
                  <c:v>0.08</c:v>
                </c:pt>
                <c:pt idx="8">
                  <c:v>0.08</c:v>
                </c:pt>
                <c:pt idx="9">
                  <c:v>0.08</c:v>
                </c:pt>
                <c:pt idx="10">
                  <c:v>0.08</c:v>
                </c:pt>
                <c:pt idx="11">
                  <c:v>0.08</c:v>
                </c:pt>
                <c:pt idx="12">
                  <c:v>0.08</c:v>
                </c:pt>
                <c:pt idx="13">
                  <c:v>0.08</c:v>
                </c:pt>
                <c:pt idx="14">
                  <c:v>0.08</c:v>
                </c:pt>
                <c:pt idx="15">
                  <c:v>0.08</c:v>
                </c:pt>
                <c:pt idx="16">
                  <c:v>0.04</c:v>
                </c:pt>
                <c:pt idx="17">
                  <c:v>0.04</c:v>
                </c:pt>
              </c:numCache>
            </c:numRef>
          </c:val>
          <c:smooth val="0"/>
          <c:extLst>
            <c:ext xmlns:c16="http://schemas.microsoft.com/office/drawing/2014/chart" uri="{C3380CC4-5D6E-409C-BE32-E72D297353CC}">
              <c16:uniqueId val="{00000000-017E-4F49-AD31-163629380C81}"/>
            </c:ext>
          </c:extLst>
        </c:ser>
        <c:dLbls>
          <c:showLegendKey val="0"/>
          <c:showVal val="0"/>
          <c:showCatName val="0"/>
          <c:showSerName val="0"/>
          <c:showPercent val="0"/>
          <c:showBubbleSize val="0"/>
        </c:dLbls>
        <c:smooth val="0"/>
        <c:axId val="50903120"/>
        <c:axId val="50902288"/>
      </c:lineChart>
      <c:dateAx>
        <c:axId val="50903120"/>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02288"/>
        <c:crosses val="autoZero"/>
        <c:auto val="1"/>
        <c:lblOffset val="100"/>
        <c:baseTimeUnit val="days"/>
      </c:dateAx>
      <c:valAx>
        <c:axId val="50902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03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132A7-129E-438A-A499-343237E124C3}"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D79AF-8BE5-4C4C-AB7D-2E789255EA07}" type="slidenum">
              <a:rPr lang="en-GB" smtClean="0"/>
              <a:t>‹#›</a:t>
            </a:fld>
            <a:endParaRPr lang="en-GB"/>
          </a:p>
        </p:txBody>
      </p:sp>
    </p:spTree>
    <p:extLst>
      <p:ext uri="{BB962C8B-B14F-4D97-AF65-F5344CB8AC3E}">
        <p14:creationId xmlns:p14="http://schemas.microsoft.com/office/powerpoint/2010/main" val="256207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PS_Title Slid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163983-D991-4DBA-A2E7-A1C185C3BC96}"/>
              </a:ext>
            </a:extLst>
          </p:cNvPr>
          <p:cNvSpPr/>
          <p:nvPr userDrawn="1"/>
        </p:nvSpPr>
        <p:spPr>
          <a:xfrm>
            <a:off x="2" y="0"/>
            <a:ext cx="8795206" cy="6856567"/>
          </a:xfrm>
          <a:prstGeom prst="rect">
            <a:avLst/>
          </a:prstGeom>
          <a:gradFill>
            <a:gsLst>
              <a:gs pos="0">
                <a:schemeClr val="tx1">
                  <a:alpha val="8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339671"/>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a:t>Presentation title lorem ipsum </a:t>
            </a:r>
            <a:r>
              <a:rPr lang="en-GB" err="1"/>
              <a:t>dolor</a:t>
            </a:r>
            <a:r>
              <a:rPr lang="en-GB"/>
              <a:t> sit </a:t>
            </a:r>
            <a:r>
              <a:rPr lang="en-GB" err="1"/>
              <a:t>amet</a:t>
            </a:r>
            <a:br>
              <a:rPr lang="en-GB"/>
            </a:br>
            <a:endParaRPr lang="en-US"/>
          </a:p>
        </p:txBody>
      </p:sp>
      <p:sp>
        <p:nvSpPr>
          <p:cNvPr id="3" name="Subtitle 2">
            <a:extLst>
              <a:ext uri="{FF2B5EF4-FFF2-40B4-BE49-F238E27FC236}">
                <a16:creationId xmlns:a16="http://schemas.microsoft.com/office/drawing/2014/main" id="{C9DF625E-BAE2-041C-DC94-FFB135E85203}"/>
              </a:ext>
            </a:extLst>
          </p:cNvPr>
          <p:cNvSpPr>
            <a:spLocks noGrp="1"/>
          </p:cNvSpPr>
          <p:nvPr>
            <p:ph type="subTitle" idx="1" hasCustomPrompt="1"/>
          </p:nvPr>
        </p:nvSpPr>
        <p:spPr>
          <a:xfrm>
            <a:off x="468146" y="3121472"/>
            <a:ext cx="5397149" cy="1697630"/>
          </a:xfrm>
        </p:spPr>
        <p:txBody>
          <a:bodyPr/>
          <a:lstStyle>
            <a:lvl1pPr marL="0" indent="0" algn="l">
              <a:lnSpc>
                <a:spcPts val="2400"/>
              </a:lnSpc>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class </a:t>
            </a:r>
            <a:r>
              <a:rPr lang="en-GB" err="1"/>
              <a:t>aptent</a:t>
            </a:r>
            <a:r>
              <a:rPr lang="en-GB"/>
              <a:t> </a:t>
            </a:r>
            <a:r>
              <a:rPr lang="en-GB" err="1"/>
              <a:t>taciti</a:t>
            </a:r>
            <a:r>
              <a:rPr lang="en-GB"/>
              <a:t> </a:t>
            </a:r>
            <a:r>
              <a:rPr lang="en-GB" err="1"/>
              <a:t>sociosqu</a:t>
            </a:r>
            <a:r>
              <a:rPr lang="en-GB"/>
              <a:t> ad </a:t>
            </a:r>
            <a:r>
              <a:rPr lang="en-GB" err="1"/>
              <a:t>litora</a:t>
            </a:r>
            <a:r>
              <a:rPr lang="en-GB"/>
              <a:t> </a:t>
            </a:r>
            <a:r>
              <a:rPr lang="en-GB" err="1"/>
              <a:t>torquent</a:t>
            </a:r>
            <a:r>
              <a:rPr lang="en-GB"/>
              <a:t> per </a:t>
            </a:r>
            <a:r>
              <a:rPr lang="en-GB" err="1"/>
              <a:t>conubia</a:t>
            </a:r>
            <a:r>
              <a:rPr lang="en-GB"/>
              <a:t> nostra, per </a:t>
            </a:r>
            <a:r>
              <a:rPr lang="en-GB" err="1"/>
              <a:t>inceptos</a:t>
            </a:r>
            <a:r>
              <a:rPr lang="en-GB"/>
              <a:t> </a:t>
            </a:r>
            <a:r>
              <a:rPr lang="en-GB" err="1"/>
              <a:t>himenaeos</a:t>
            </a:r>
            <a:r>
              <a:rPr lang="en-GB"/>
              <a:t>.</a:t>
            </a:r>
            <a:endParaRPr lang="en-US"/>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178E5F3-E1D7-8BAF-0474-33E46E0260DE}"/>
              </a:ext>
            </a:extLst>
          </p:cNvPr>
          <p:cNvPicPr>
            <a:picLocks noChangeAspect="1"/>
          </p:cNvPicPr>
          <p:nvPr userDrawn="1"/>
        </p:nvPicPr>
        <p:blipFill>
          <a:blip r:embed="rId3"/>
          <a:stretch>
            <a:fillRect/>
          </a:stretch>
        </p:blipFill>
        <p:spPr>
          <a:xfrm>
            <a:off x="8730861" y="6255850"/>
            <a:ext cx="2997590" cy="306392"/>
          </a:xfrm>
          <a:prstGeom prst="rect">
            <a:avLst/>
          </a:prstGeom>
        </p:spPr>
      </p:pic>
      <p:pic>
        <p:nvPicPr>
          <p:cNvPr id="10" name="Picture 9">
            <a:extLst>
              <a:ext uri="{FF2B5EF4-FFF2-40B4-BE49-F238E27FC236}">
                <a16:creationId xmlns:a16="http://schemas.microsoft.com/office/drawing/2014/main" id="{9694122B-01D3-005A-9659-BF05610D3071}"/>
              </a:ext>
            </a:extLst>
          </p:cNvPr>
          <p:cNvPicPr>
            <a:picLocks noChangeAspect="1"/>
          </p:cNvPicPr>
          <p:nvPr userDrawn="1"/>
        </p:nvPicPr>
        <p:blipFill>
          <a:blip r:embed="rId4"/>
          <a:stretch>
            <a:fillRect/>
          </a:stretch>
        </p:blipFill>
        <p:spPr>
          <a:xfrm>
            <a:off x="257563" y="6217737"/>
            <a:ext cx="1415662" cy="381443"/>
          </a:xfrm>
          <a:prstGeom prst="rect">
            <a:avLst/>
          </a:prstGeom>
        </p:spPr>
      </p:pic>
      <p:sp>
        <p:nvSpPr>
          <p:cNvPr id="13" name="Text Placeholder 11">
            <a:extLst>
              <a:ext uri="{FF2B5EF4-FFF2-40B4-BE49-F238E27FC236}">
                <a16:creationId xmlns:a16="http://schemas.microsoft.com/office/drawing/2014/main" id="{D088D0F1-DB92-6FD3-6228-B6CD7958F582}"/>
              </a:ext>
            </a:extLst>
          </p:cNvPr>
          <p:cNvSpPr>
            <a:spLocks noGrp="1"/>
          </p:cNvSpPr>
          <p:nvPr>
            <p:ph type="body" sz="quarter" idx="11" hasCustomPrompt="1"/>
          </p:nvPr>
        </p:nvSpPr>
        <p:spPr>
          <a:xfrm>
            <a:off x="468142" y="5082059"/>
            <a:ext cx="5397149" cy="243356"/>
          </a:xfrm>
        </p:spPr>
        <p:txBody>
          <a:bodyPr anchor="t" anchorCtr="0"/>
          <a:lstStyle>
            <a:lvl1pPr marL="0" indent="0">
              <a:spcBef>
                <a:spcPts val="0"/>
              </a:spcBef>
              <a:spcAft>
                <a:spcPts val="0"/>
              </a:spcAft>
              <a:defRPr b="0" baseline="0">
                <a:solidFill>
                  <a:schemeClr val="bg1"/>
                </a:solidFill>
              </a:defRPr>
            </a:lvl1pPr>
            <a:lvl2pPr marL="0">
              <a:lnSpc>
                <a:spcPts val="1900"/>
              </a:lnSpc>
              <a:spcAft>
                <a:spcPts val="0"/>
              </a:spcAft>
              <a:defRPr sz="1100" baseline="0">
                <a:solidFill>
                  <a:schemeClr val="bg1"/>
                </a:solidFill>
              </a:defRPr>
            </a:lvl2pPr>
          </a:lstStyle>
          <a:p>
            <a:pPr lvl="0"/>
            <a:r>
              <a:rPr lang="en-GB"/>
              <a:t>Author name/department</a:t>
            </a:r>
          </a:p>
        </p:txBody>
      </p:sp>
      <p:sp>
        <p:nvSpPr>
          <p:cNvPr id="23" name="Text Placeholder 11">
            <a:extLst>
              <a:ext uri="{FF2B5EF4-FFF2-40B4-BE49-F238E27FC236}">
                <a16:creationId xmlns:a16="http://schemas.microsoft.com/office/drawing/2014/main" id="{D0D7F5BC-22BB-87B7-94D4-CE8A23624912}"/>
              </a:ext>
            </a:extLst>
          </p:cNvPr>
          <p:cNvSpPr>
            <a:spLocks noGrp="1"/>
          </p:cNvSpPr>
          <p:nvPr>
            <p:ph type="body" sz="quarter" idx="13" hasCustomPrompt="1"/>
          </p:nvPr>
        </p:nvSpPr>
        <p:spPr>
          <a:xfrm>
            <a:off x="468141" y="674909"/>
            <a:ext cx="5397149" cy="194415"/>
          </a:xfrm>
        </p:spPr>
        <p:txBody>
          <a:bodyPr anchor="t" anchorCtr="0"/>
          <a:lstStyle>
            <a:lvl1pPr marL="0" indent="0">
              <a:lnSpc>
                <a:spcPts val="1550"/>
              </a:lnSpc>
              <a:spcBef>
                <a:spcPts val="0"/>
              </a:spcBef>
              <a:spcAft>
                <a:spcPts val="0"/>
              </a:spcAft>
              <a:defRPr sz="1200" b="0" baseline="0">
                <a:solidFill>
                  <a:schemeClr val="bg1"/>
                </a:solidFill>
              </a:defRPr>
            </a:lvl1pPr>
            <a:lvl2pPr marL="0">
              <a:lnSpc>
                <a:spcPts val="1900"/>
              </a:lnSpc>
              <a:spcAft>
                <a:spcPts val="0"/>
              </a:spcAft>
              <a:defRPr sz="1100" baseline="0">
                <a:solidFill>
                  <a:schemeClr val="bg1"/>
                </a:solidFill>
              </a:defRPr>
            </a:lvl2pPr>
          </a:lstStyle>
          <a:p>
            <a:pPr lvl="0"/>
            <a:r>
              <a:rPr lang="en-GB"/>
              <a:t>00/00/00</a:t>
            </a:r>
          </a:p>
        </p:txBody>
      </p:sp>
      <p:sp>
        <p:nvSpPr>
          <p:cNvPr id="25" name="Text Placeholder 11">
            <a:extLst>
              <a:ext uri="{FF2B5EF4-FFF2-40B4-BE49-F238E27FC236}">
                <a16:creationId xmlns:a16="http://schemas.microsoft.com/office/drawing/2014/main" id="{1F987A5A-3F8F-92A9-B830-5FA7A377BC5A}"/>
              </a:ext>
            </a:extLst>
          </p:cNvPr>
          <p:cNvSpPr>
            <a:spLocks noGrp="1"/>
          </p:cNvSpPr>
          <p:nvPr>
            <p:ph type="body" sz="quarter" idx="14" hasCustomPrompt="1"/>
          </p:nvPr>
        </p:nvSpPr>
        <p:spPr>
          <a:xfrm>
            <a:off x="468142" y="5351170"/>
            <a:ext cx="5397149" cy="195825"/>
          </a:xfrm>
        </p:spPr>
        <p:txBody>
          <a:bodyPr anchor="t" anchorCtr="0"/>
          <a:lstStyle>
            <a:lvl1pPr marL="0" indent="0">
              <a:lnSpc>
                <a:spcPts val="1550"/>
              </a:lnSpc>
              <a:spcBef>
                <a:spcPts val="0"/>
              </a:spcBef>
              <a:spcAft>
                <a:spcPts val="0"/>
              </a:spcAft>
              <a:defRPr sz="1100" b="0" baseline="0">
                <a:solidFill>
                  <a:schemeClr val="bg1"/>
                </a:solidFill>
              </a:defRPr>
            </a:lvl1pPr>
            <a:lvl2pPr marL="0">
              <a:lnSpc>
                <a:spcPts val="1550"/>
              </a:lnSpc>
              <a:spcAft>
                <a:spcPts val="0"/>
              </a:spcAft>
              <a:defRPr sz="1100" baseline="0">
                <a:solidFill>
                  <a:schemeClr val="tx1"/>
                </a:solidFill>
              </a:defRPr>
            </a:lvl2pPr>
          </a:lstStyle>
          <a:p>
            <a:pPr lvl="0"/>
            <a:r>
              <a:rPr lang="en-GB"/>
              <a:t>Operation  |  Taskforce  |  Unit</a:t>
            </a:r>
          </a:p>
        </p:txBody>
      </p:sp>
    </p:spTree>
    <p:extLst>
      <p:ext uri="{BB962C8B-B14F-4D97-AF65-F5344CB8AC3E}">
        <p14:creationId xmlns:p14="http://schemas.microsoft.com/office/powerpoint/2010/main" val="46475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PS_Content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hasCustomPrompt="1"/>
          </p:nvPr>
        </p:nvSpPr>
        <p:spPr>
          <a:xfrm>
            <a:off x="479195" y="1028700"/>
            <a:ext cx="1969477" cy="751858"/>
          </a:xfrm>
        </p:spPr>
        <p:txBody>
          <a:bodyPr/>
          <a:lstStyle>
            <a:lvl1pPr>
              <a:defRPr baseline="0">
                <a:solidFill>
                  <a:schemeClr val="tx2"/>
                </a:solidFill>
              </a:defRPr>
            </a:lvl1pPr>
          </a:lstStyle>
          <a:p>
            <a:r>
              <a:rPr lang="en-GB"/>
              <a:t>Contents</a:t>
            </a:r>
            <a:endParaRPr lang="en-US"/>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9" name="Picture 8">
            <a:extLst>
              <a:ext uri="{FF2B5EF4-FFF2-40B4-BE49-F238E27FC236}">
                <a16:creationId xmlns:a16="http://schemas.microsoft.com/office/drawing/2014/main" id="{E788C90F-B6CD-2132-6FF9-7719F022C1AA}"/>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3" name="Text Placeholder 9">
            <a:extLst>
              <a:ext uri="{FF2B5EF4-FFF2-40B4-BE49-F238E27FC236}">
                <a16:creationId xmlns:a16="http://schemas.microsoft.com/office/drawing/2014/main" id="{2AC045DE-130A-3404-2D85-A16966DD158D}"/>
              </a:ext>
            </a:extLst>
          </p:cNvPr>
          <p:cNvSpPr>
            <a:spLocks noGrp="1"/>
          </p:cNvSpPr>
          <p:nvPr>
            <p:ph type="body" sz="quarter" idx="11" hasCustomPrompt="1"/>
          </p:nvPr>
        </p:nvSpPr>
        <p:spPr>
          <a:xfrm>
            <a:off x="3397250" y="1028700"/>
            <a:ext cx="8326438" cy="4467225"/>
          </a:xfrm>
        </p:spPr>
        <p:txBody>
          <a:bodyPr numCol="2" spcCol="468000"/>
          <a:lstStyle>
            <a:lvl1pPr>
              <a:lnSpc>
                <a:spcPts val="1700"/>
              </a:lnSpc>
              <a:spcBef>
                <a:spcPts val="0"/>
              </a:spcBef>
              <a:spcAft>
                <a:spcPts val="600"/>
              </a:spcAft>
              <a:defRPr sz="1400" b="0" i="0" baseline="0">
                <a:solidFill>
                  <a:schemeClr val="tx1"/>
                </a:solidFill>
              </a:defRPr>
            </a:lvl1pPr>
            <a:lvl2pPr>
              <a:defRPr b="0">
                <a:solidFill>
                  <a:schemeClr val="tx1"/>
                </a:solidFill>
              </a:defRPr>
            </a:lvl2pPr>
          </a:lstStyle>
          <a:p>
            <a:pPr lvl="0"/>
            <a:r>
              <a:rPr lang="en-GB"/>
              <a:t>00	Content listing</a:t>
            </a:r>
          </a:p>
        </p:txBody>
      </p:sp>
    </p:spTree>
    <p:extLst>
      <p:ext uri="{BB962C8B-B14F-4D97-AF65-F5344CB8AC3E}">
        <p14:creationId xmlns:p14="http://schemas.microsoft.com/office/powerpoint/2010/main" val="90089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PS_Text Only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616A614-5FB3-49A9-D97E-11DAEBD67079}"/>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B4A429CA-4D01-B1FE-CCAF-AE0A96100476}"/>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2" name="Text Placeholder 11">
            <a:extLst>
              <a:ext uri="{FF2B5EF4-FFF2-40B4-BE49-F238E27FC236}">
                <a16:creationId xmlns:a16="http://schemas.microsoft.com/office/drawing/2014/main" id="{6246D85B-A418-A825-D93F-781499DB1BE8}"/>
              </a:ext>
            </a:extLst>
          </p:cNvPr>
          <p:cNvSpPr>
            <a:spLocks noGrp="1"/>
          </p:cNvSpPr>
          <p:nvPr>
            <p:ph type="body" sz="quarter" idx="11"/>
          </p:nvPr>
        </p:nvSpPr>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405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PS_Text Only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1490BB-0540-673D-A7BC-F2D496E2B235}"/>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10" name="Picture 9">
            <a:extLst>
              <a:ext uri="{FF2B5EF4-FFF2-40B4-BE49-F238E27FC236}">
                <a16:creationId xmlns:a16="http://schemas.microsoft.com/office/drawing/2014/main" id="{864557E5-774D-C623-D498-CED348DA8D28}"/>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1" name="Text Placeholder 11">
            <a:extLst>
              <a:ext uri="{FF2B5EF4-FFF2-40B4-BE49-F238E27FC236}">
                <a16:creationId xmlns:a16="http://schemas.microsoft.com/office/drawing/2014/main" id="{09372CEE-570C-0722-E37A-4E9712842AA6}"/>
              </a:ext>
            </a:extLst>
          </p:cNvPr>
          <p:cNvSpPr>
            <a:spLocks noGrp="1"/>
          </p:cNvSpPr>
          <p:nvPr>
            <p:ph type="body" sz="quarter" idx="11"/>
          </p:nvPr>
        </p:nvSpPr>
        <p:spPr>
          <a:xfrm>
            <a:off x="468923" y="1610360"/>
            <a:ext cx="11254154"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7592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PS_Text Only: 2 Columns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616A614-5FB3-49A9-D97E-11DAEBD67079}"/>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B4A429CA-4D01-B1FE-CCAF-AE0A96100476}"/>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2" name="Text Placeholder 11">
            <a:extLst>
              <a:ext uri="{FF2B5EF4-FFF2-40B4-BE49-F238E27FC236}">
                <a16:creationId xmlns:a16="http://schemas.microsoft.com/office/drawing/2014/main" id="{6246D85B-A418-A825-D93F-781499DB1BE8}"/>
              </a:ext>
            </a:extLst>
          </p:cNvPr>
          <p:cNvSpPr>
            <a:spLocks noGrp="1"/>
          </p:cNvSpPr>
          <p:nvPr>
            <p:ph type="body" sz="quarter" idx="11"/>
          </p:nvPr>
        </p:nvSpPr>
        <p:spPr/>
        <p:txBody>
          <a:bodyPr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9860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PS_Text Only: 2 Column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1490BB-0540-673D-A7BC-F2D496E2B235}"/>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10" name="Picture 9">
            <a:extLst>
              <a:ext uri="{FF2B5EF4-FFF2-40B4-BE49-F238E27FC236}">
                <a16:creationId xmlns:a16="http://schemas.microsoft.com/office/drawing/2014/main" id="{864557E5-774D-C623-D498-CED348DA8D28}"/>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1" name="Text Placeholder 11">
            <a:extLst>
              <a:ext uri="{FF2B5EF4-FFF2-40B4-BE49-F238E27FC236}">
                <a16:creationId xmlns:a16="http://schemas.microsoft.com/office/drawing/2014/main" id="{09372CEE-570C-0722-E37A-4E9712842AA6}"/>
              </a:ext>
            </a:extLst>
          </p:cNvPr>
          <p:cNvSpPr>
            <a:spLocks noGrp="1"/>
          </p:cNvSpPr>
          <p:nvPr>
            <p:ph type="body" sz="quarter" idx="11"/>
          </p:nvPr>
        </p:nvSpPr>
        <p:spPr>
          <a:xfrm>
            <a:off x="468923" y="1610360"/>
            <a:ext cx="11254154" cy="3885565"/>
          </a:xfrm>
        </p:spPr>
        <p:txBody>
          <a:bodyPr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59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PS_Text + Image (Blue) 01">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6324000" y="0"/>
            <a:ext cx="5868000" cy="5961220"/>
          </a:xfrm>
          <a:solidFill>
            <a:srgbClr val="A6A6A6"/>
          </a:solidFill>
        </p:spPr>
        <p:txBody>
          <a:bodyPr anchor="ctr" anchorCtr="1"/>
          <a:lstStyle>
            <a:lvl1pPr>
              <a:defRPr>
                <a:solidFill>
                  <a:schemeClr val="bg1"/>
                </a:solidFill>
              </a:defRPr>
            </a:lvl1pPr>
          </a:lstStyle>
          <a:p>
            <a:r>
              <a:rPr lang="en-US"/>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468924" y="642111"/>
            <a:ext cx="5400000" cy="754889"/>
          </a:xfrm>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2651"/>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1AE3D6BC-26EA-F909-D530-46342AE575D0}"/>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6" name="Text Placeholder 11">
            <a:extLst>
              <a:ext uri="{FF2B5EF4-FFF2-40B4-BE49-F238E27FC236}">
                <a16:creationId xmlns:a16="http://schemas.microsoft.com/office/drawing/2014/main" id="{30B41E50-CE96-9A0A-E6FC-F581F96D6ED6}"/>
              </a:ext>
            </a:extLst>
          </p:cNvPr>
          <p:cNvSpPr>
            <a:spLocks noGrp="1"/>
          </p:cNvSpPr>
          <p:nvPr>
            <p:ph type="body" sz="quarter" idx="11"/>
          </p:nvPr>
        </p:nvSpPr>
        <p:spPr>
          <a:xfrm>
            <a:off x="468923" y="1610360"/>
            <a:ext cx="5399077"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21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PS_Text + Image (White) 01">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6324000" y="0"/>
            <a:ext cx="5868000" cy="5961220"/>
          </a:xfrm>
          <a:solidFill>
            <a:srgbClr val="A6A6A6"/>
          </a:solidFill>
        </p:spPr>
        <p:txBody>
          <a:bodyPr anchor="ctr" anchorCtr="1"/>
          <a:lstStyle>
            <a:lvl1pPr>
              <a:defRPr>
                <a:solidFill>
                  <a:schemeClr val="bg1"/>
                </a:solidFill>
              </a:defRPr>
            </a:lvl1pPr>
          </a:lstStyle>
          <a:p>
            <a:r>
              <a:rPr lang="en-US"/>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468924" y="642111"/>
            <a:ext cx="5400000" cy="754889"/>
          </a:xfrm>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2651"/>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3E61480A-C506-456F-64B2-23F736992D41}"/>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5" name="Text Placeholder 11">
            <a:extLst>
              <a:ext uri="{FF2B5EF4-FFF2-40B4-BE49-F238E27FC236}">
                <a16:creationId xmlns:a16="http://schemas.microsoft.com/office/drawing/2014/main" id="{3848BA3A-F9EA-BA6B-B96E-5B4D5AFD27C8}"/>
              </a:ext>
            </a:extLst>
          </p:cNvPr>
          <p:cNvSpPr>
            <a:spLocks noGrp="1"/>
          </p:cNvSpPr>
          <p:nvPr>
            <p:ph type="body" sz="quarter" idx="11"/>
          </p:nvPr>
        </p:nvSpPr>
        <p:spPr>
          <a:xfrm>
            <a:off x="468923" y="1610360"/>
            <a:ext cx="5399077"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874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PS_Text + Image (Blue) 02">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5868000" cy="5961220"/>
          </a:xfrm>
          <a:solidFill>
            <a:srgbClr val="A6A6A6"/>
          </a:solidFill>
        </p:spPr>
        <p:txBody>
          <a:bodyPr anchor="ctr" anchorCtr="1"/>
          <a:lstStyle>
            <a:lvl1pPr>
              <a:defRPr>
                <a:solidFill>
                  <a:schemeClr val="bg1"/>
                </a:solidFill>
              </a:defRPr>
            </a:lvl1pPr>
          </a:lstStyle>
          <a:p>
            <a:r>
              <a:rPr lang="en-US"/>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6323999" y="642111"/>
            <a:ext cx="5400000" cy="754889"/>
          </a:xfrm>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2651"/>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1AE3D6BC-26EA-F909-D530-46342AE575D0}"/>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2" name="Text Placeholder 10">
            <a:extLst>
              <a:ext uri="{FF2B5EF4-FFF2-40B4-BE49-F238E27FC236}">
                <a16:creationId xmlns:a16="http://schemas.microsoft.com/office/drawing/2014/main" id="{227B142A-C0E7-D8C8-7138-FD050D11647A}"/>
              </a:ext>
            </a:extLst>
          </p:cNvPr>
          <p:cNvSpPr>
            <a:spLocks noGrp="1"/>
          </p:cNvSpPr>
          <p:nvPr>
            <p:ph type="body" sz="quarter" idx="12"/>
          </p:nvPr>
        </p:nvSpPr>
        <p:spPr>
          <a:xfrm>
            <a:off x="6323999" y="1610360"/>
            <a:ext cx="54000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685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PS_Text + Image (White) 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2651"/>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FED52A-0B7F-1D51-8528-C8AC172610F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3E61480A-C506-456F-64B2-23F736992D41}"/>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8" name="Title 1">
            <a:extLst>
              <a:ext uri="{FF2B5EF4-FFF2-40B4-BE49-F238E27FC236}">
                <a16:creationId xmlns:a16="http://schemas.microsoft.com/office/drawing/2014/main" id="{82B957DC-9DF7-EB26-BB64-8E368AAF4249}"/>
              </a:ext>
            </a:extLst>
          </p:cNvPr>
          <p:cNvSpPr>
            <a:spLocks noGrp="1"/>
          </p:cNvSpPr>
          <p:nvPr>
            <p:ph type="title"/>
          </p:nvPr>
        </p:nvSpPr>
        <p:spPr>
          <a:xfrm>
            <a:off x="6323999" y="642111"/>
            <a:ext cx="5400000" cy="754889"/>
          </a:xfrm>
        </p:spPr>
        <p:txBody>
          <a:bodyPr/>
          <a:lstStyle/>
          <a:p>
            <a:r>
              <a:rPr lang="en-US"/>
              <a:t>Click to edit Master title style</a:t>
            </a:r>
          </a:p>
        </p:txBody>
      </p:sp>
      <p:sp>
        <p:nvSpPr>
          <p:cNvPr id="11" name="Picture Placeholder 23">
            <a:extLst>
              <a:ext uri="{FF2B5EF4-FFF2-40B4-BE49-F238E27FC236}">
                <a16:creationId xmlns:a16="http://schemas.microsoft.com/office/drawing/2014/main" id="{DA706345-5A21-0E0C-FFC1-7D994CF49F24}"/>
              </a:ext>
            </a:extLst>
          </p:cNvPr>
          <p:cNvSpPr>
            <a:spLocks noGrp="1"/>
          </p:cNvSpPr>
          <p:nvPr>
            <p:ph type="pic" sz="quarter" idx="10" hasCustomPrompt="1"/>
          </p:nvPr>
        </p:nvSpPr>
        <p:spPr>
          <a:xfrm>
            <a:off x="0" y="0"/>
            <a:ext cx="5868000" cy="5961220"/>
          </a:xfrm>
          <a:solidFill>
            <a:srgbClr val="A6A6A6"/>
          </a:solidFill>
        </p:spPr>
        <p:txBody>
          <a:bodyPr anchor="ctr" anchorCtr="1"/>
          <a:lstStyle>
            <a:lvl1pPr>
              <a:defRPr>
                <a:solidFill>
                  <a:schemeClr val="bg1"/>
                </a:solidFill>
              </a:defRPr>
            </a:lvl1pPr>
          </a:lstStyle>
          <a:p>
            <a:r>
              <a:rPr lang="en-US"/>
              <a:t>Insert picture</a:t>
            </a:r>
          </a:p>
        </p:txBody>
      </p:sp>
      <p:sp>
        <p:nvSpPr>
          <p:cNvPr id="12" name="Text Placeholder 10">
            <a:extLst>
              <a:ext uri="{FF2B5EF4-FFF2-40B4-BE49-F238E27FC236}">
                <a16:creationId xmlns:a16="http://schemas.microsoft.com/office/drawing/2014/main" id="{D507E979-F940-BFD0-D175-BD08A50E47BD}"/>
              </a:ext>
            </a:extLst>
          </p:cNvPr>
          <p:cNvSpPr>
            <a:spLocks noGrp="1"/>
          </p:cNvSpPr>
          <p:nvPr>
            <p:ph type="body" sz="quarter" idx="12"/>
          </p:nvPr>
        </p:nvSpPr>
        <p:spPr>
          <a:xfrm>
            <a:off x="6323999" y="1610360"/>
            <a:ext cx="54000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7316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PS_Text + Small Image (Blu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927869" cy="5961220"/>
          </a:xfrm>
          <a:solidFill>
            <a:srgbClr val="A6A6A6"/>
          </a:solidFill>
        </p:spPr>
        <p:txBody>
          <a:bodyPr anchor="ctr" anchorCtr="1"/>
          <a:lstStyle>
            <a:lvl1pPr>
              <a:defRPr>
                <a:solidFill>
                  <a:schemeClr val="bg1"/>
                </a:solidFill>
              </a:defRPr>
            </a:lvl1pPr>
          </a:lstStyle>
          <a:p>
            <a:r>
              <a:rPr lang="en-US"/>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3397956" y="642111"/>
            <a:ext cx="8325121" cy="754889"/>
          </a:xfrm>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5" name="Text Placeholder 10">
            <a:extLst>
              <a:ext uri="{FF2B5EF4-FFF2-40B4-BE49-F238E27FC236}">
                <a16:creationId xmlns:a16="http://schemas.microsoft.com/office/drawing/2014/main" id="{82AD78B6-B968-CE7B-47C2-270AC31A842F}"/>
              </a:ext>
            </a:extLst>
          </p:cNvPr>
          <p:cNvSpPr>
            <a:spLocks noGrp="1"/>
          </p:cNvSpPr>
          <p:nvPr>
            <p:ph type="body" sz="quarter" idx="12"/>
          </p:nvPr>
        </p:nvSpPr>
        <p:spPr>
          <a:xfrm>
            <a:off x="3397956" y="1610360"/>
            <a:ext cx="8326043"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060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PS_Title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339671"/>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a:t>Presentation title lorem ipsum </a:t>
            </a:r>
            <a:r>
              <a:rPr lang="en-GB" err="1"/>
              <a:t>dolor</a:t>
            </a:r>
            <a:r>
              <a:rPr lang="en-GB"/>
              <a:t> sit </a:t>
            </a:r>
            <a:r>
              <a:rPr lang="en-GB" err="1"/>
              <a:t>amet</a:t>
            </a:r>
            <a:endParaRPr lang="en-US"/>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B274FE-9800-C338-4C6A-755F41BAA781}"/>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6E6082DD-9489-0FDD-702E-3B70894DE3DF}"/>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2" name="Subtitle 2">
            <a:extLst>
              <a:ext uri="{FF2B5EF4-FFF2-40B4-BE49-F238E27FC236}">
                <a16:creationId xmlns:a16="http://schemas.microsoft.com/office/drawing/2014/main" id="{282196C0-75F4-6B66-BCCF-123ADDDB7344}"/>
              </a:ext>
            </a:extLst>
          </p:cNvPr>
          <p:cNvSpPr>
            <a:spLocks noGrp="1"/>
          </p:cNvSpPr>
          <p:nvPr>
            <p:ph type="subTitle" idx="1" hasCustomPrompt="1"/>
          </p:nvPr>
        </p:nvSpPr>
        <p:spPr>
          <a:xfrm>
            <a:off x="468146" y="3121472"/>
            <a:ext cx="5397149" cy="1697630"/>
          </a:xfrm>
        </p:spPr>
        <p:txBody>
          <a:bodyPr/>
          <a:lstStyle>
            <a:lvl1pPr marL="0" indent="0" algn="l">
              <a:lnSpc>
                <a:spcPts val="2400"/>
              </a:lnSpc>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class </a:t>
            </a:r>
            <a:r>
              <a:rPr lang="en-GB" err="1"/>
              <a:t>aptent</a:t>
            </a:r>
            <a:r>
              <a:rPr lang="en-GB"/>
              <a:t> </a:t>
            </a:r>
            <a:r>
              <a:rPr lang="en-GB" err="1"/>
              <a:t>taciti</a:t>
            </a:r>
            <a:r>
              <a:rPr lang="en-GB"/>
              <a:t> </a:t>
            </a:r>
            <a:r>
              <a:rPr lang="en-GB" err="1"/>
              <a:t>sociosqu</a:t>
            </a:r>
            <a:r>
              <a:rPr lang="en-GB"/>
              <a:t> ad </a:t>
            </a:r>
            <a:r>
              <a:rPr lang="en-GB" err="1"/>
              <a:t>litora</a:t>
            </a:r>
            <a:r>
              <a:rPr lang="en-GB"/>
              <a:t> </a:t>
            </a:r>
            <a:r>
              <a:rPr lang="en-GB" err="1"/>
              <a:t>torquent</a:t>
            </a:r>
            <a:r>
              <a:rPr lang="en-GB"/>
              <a:t> per </a:t>
            </a:r>
            <a:r>
              <a:rPr lang="en-GB" err="1"/>
              <a:t>conubia</a:t>
            </a:r>
            <a:r>
              <a:rPr lang="en-GB"/>
              <a:t> nostra, per </a:t>
            </a:r>
            <a:r>
              <a:rPr lang="en-GB" err="1"/>
              <a:t>inceptos</a:t>
            </a:r>
            <a:r>
              <a:rPr lang="en-GB"/>
              <a:t> </a:t>
            </a:r>
            <a:r>
              <a:rPr lang="en-GB" err="1"/>
              <a:t>himenaeos</a:t>
            </a:r>
            <a:r>
              <a:rPr lang="en-GB"/>
              <a:t>.</a:t>
            </a:r>
            <a:endParaRPr lang="en-US"/>
          </a:p>
        </p:txBody>
      </p:sp>
      <p:sp>
        <p:nvSpPr>
          <p:cNvPr id="14" name="Text Placeholder 11">
            <a:extLst>
              <a:ext uri="{FF2B5EF4-FFF2-40B4-BE49-F238E27FC236}">
                <a16:creationId xmlns:a16="http://schemas.microsoft.com/office/drawing/2014/main" id="{13B38676-775B-D5F8-8B20-50D9DC9C2FC6}"/>
              </a:ext>
            </a:extLst>
          </p:cNvPr>
          <p:cNvSpPr>
            <a:spLocks noGrp="1"/>
          </p:cNvSpPr>
          <p:nvPr>
            <p:ph type="body" sz="quarter" idx="13" hasCustomPrompt="1"/>
          </p:nvPr>
        </p:nvSpPr>
        <p:spPr>
          <a:xfrm>
            <a:off x="468141" y="674909"/>
            <a:ext cx="5397149" cy="194415"/>
          </a:xfrm>
        </p:spPr>
        <p:txBody>
          <a:bodyPr anchor="t" anchorCtr="0"/>
          <a:lstStyle>
            <a:lvl1pPr marL="0" indent="0">
              <a:lnSpc>
                <a:spcPts val="1550"/>
              </a:lnSpc>
              <a:spcBef>
                <a:spcPts val="0"/>
              </a:spcBef>
              <a:spcAft>
                <a:spcPts val="0"/>
              </a:spcAft>
              <a:defRPr sz="1200" b="0" baseline="0">
                <a:solidFill>
                  <a:schemeClr val="bg1"/>
                </a:solidFill>
              </a:defRPr>
            </a:lvl1pPr>
            <a:lvl2pPr marL="0">
              <a:lnSpc>
                <a:spcPts val="1900"/>
              </a:lnSpc>
              <a:spcAft>
                <a:spcPts val="0"/>
              </a:spcAft>
              <a:defRPr sz="1100" baseline="0">
                <a:solidFill>
                  <a:schemeClr val="bg1"/>
                </a:solidFill>
              </a:defRPr>
            </a:lvl2pPr>
          </a:lstStyle>
          <a:p>
            <a:pPr lvl="0"/>
            <a:r>
              <a:rPr lang="en-GB"/>
              <a:t>00/00/00</a:t>
            </a:r>
          </a:p>
        </p:txBody>
      </p:sp>
      <p:sp>
        <p:nvSpPr>
          <p:cNvPr id="15" name="Text Placeholder 11">
            <a:extLst>
              <a:ext uri="{FF2B5EF4-FFF2-40B4-BE49-F238E27FC236}">
                <a16:creationId xmlns:a16="http://schemas.microsoft.com/office/drawing/2014/main" id="{AA70BD2A-AA7F-8B5F-4353-D7C2CD46DF0A}"/>
              </a:ext>
            </a:extLst>
          </p:cNvPr>
          <p:cNvSpPr>
            <a:spLocks noGrp="1"/>
          </p:cNvSpPr>
          <p:nvPr>
            <p:ph type="body" sz="quarter" idx="11" hasCustomPrompt="1"/>
          </p:nvPr>
        </p:nvSpPr>
        <p:spPr>
          <a:xfrm>
            <a:off x="468142" y="5082059"/>
            <a:ext cx="5397149" cy="243356"/>
          </a:xfrm>
        </p:spPr>
        <p:txBody>
          <a:bodyPr anchor="t" anchorCtr="0"/>
          <a:lstStyle>
            <a:lvl1pPr marL="0" indent="0">
              <a:spcBef>
                <a:spcPts val="0"/>
              </a:spcBef>
              <a:spcAft>
                <a:spcPts val="0"/>
              </a:spcAft>
              <a:defRPr b="0" baseline="0">
                <a:solidFill>
                  <a:schemeClr val="bg1"/>
                </a:solidFill>
              </a:defRPr>
            </a:lvl1pPr>
            <a:lvl2pPr marL="0">
              <a:lnSpc>
                <a:spcPts val="1900"/>
              </a:lnSpc>
              <a:spcAft>
                <a:spcPts val="0"/>
              </a:spcAft>
              <a:defRPr sz="1100" baseline="0">
                <a:solidFill>
                  <a:schemeClr val="bg1"/>
                </a:solidFill>
              </a:defRPr>
            </a:lvl2pPr>
          </a:lstStyle>
          <a:p>
            <a:pPr lvl="0"/>
            <a:r>
              <a:rPr lang="en-GB"/>
              <a:t>Author name/department</a:t>
            </a:r>
          </a:p>
        </p:txBody>
      </p:sp>
      <p:sp>
        <p:nvSpPr>
          <p:cNvPr id="18" name="Text Placeholder 11">
            <a:extLst>
              <a:ext uri="{FF2B5EF4-FFF2-40B4-BE49-F238E27FC236}">
                <a16:creationId xmlns:a16="http://schemas.microsoft.com/office/drawing/2014/main" id="{80F57C87-7E64-6AFC-B2FC-A108FF4CF700}"/>
              </a:ext>
            </a:extLst>
          </p:cNvPr>
          <p:cNvSpPr>
            <a:spLocks noGrp="1"/>
          </p:cNvSpPr>
          <p:nvPr>
            <p:ph type="body" sz="quarter" idx="14" hasCustomPrompt="1"/>
          </p:nvPr>
        </p:nvSpPr>
        <p:spPr>
          <a:xfrm>
            <a:off x="468142" y="5351170"/>
            <a:ext cx="5397149" cy="195825"/>
          </a:xfrm>
        </p:spPr>
        <p:txBody>
          <a:bodyPr anchor="t" anchorCtr="0"/>
          <a:lstStyle>
            <a:lvl1pPr marL="0" indent="0">
              <a:lnSpc>
                <a:spcPts val="1550"/>
              </a:lnSpc>
              <a:spcBef>
                <a:spcPts val="0"/>
              </a:spcBef>
              <a:spcAft>
                <a:spcPts val="0"/>
              </a:spcAft>
              <a:defRPr sz="1100" b="0" baseline="0">
                <a:solidFill>
                  <a:schemeClr val="bg1"/>
                </a:solidFill>
              </a:defRPr>
            </a:lvl1pPr>
            <a:lvl2pPr marL="0">
              <a:lnSpc>
                <a:spcPts val="1550"/>
              </a:lnSpc>
              <a:spcAft>
                <a:spcPts val="0"/>
              </a:spcAft>
              <a:defRPr sz="1100" baseline="0">
                <a:solidFill>
                  <a:schemeClr val="tx1"/>
                </a:solidFill>
              </a:defRPr>
            </a:lvl2pPr>
          </a:lstStyle>
          <a:p>
            <a:pPr lvl="0"/>
            <a:r>
              <a:rPr lang="en-GB"/>
              <a:t>Operation  |  Taskforce  |  Unit</a:t>
            </a:r>
          </a:p>
        </p:txBody>
      </p:sp>
    </p:spTree>
    <p:extLst>
      <p:ext uri="{BB962C8B-B14F-4D97-AF65-F5344CB8AC3E}">
        <p14:creationId xmlns:p14="http://schemas.microsoft.com/office/powerpoint/2010/main" val="3898896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PS_Text + Small Image (Whit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927869" cy="5961220"/>
          </a:xfrm>
          <a:solidFill>
            <a:srgbClr val="A6A6A6"/>
          </a:solidFill>
        </p:spPr>
        <p:txBody>
          <a:bodyPr anchor="ctr" anchorCtr="1"/>
          <a:lstStyle>
            <a:lvl1pPr>
              <a:defRPr>
                <a:solidFill>
                  <a:schemeClr val="bg1"/>
                </a:solidFill>
              </a:defRPr>
            </a:lvl1pPr>
          </a:lstStyle>
          <a:p>
            <a:r>
              <a:rPr lang="en-US"/>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3397956" y="642111"/>
            <a:ext cx="8325121" cy="754889"/>
          </a:xfrm>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E0E88824-E4A7-8BB9-960D-0BF1757F8D13}"/>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2" name="Text Placeholder 10">
            <a:extLst>
              <a:ext uri="{FF2B5EF4-FFF2-40B4-BE49-F238E27FC236}">
                <a16:creationId xmlns:a16="http://schemas.microsoft.com/office/drawing/2014/main" id="{25501ECC-8C96-FA52-9C47-77D73B0D32AF}"/>
              </a:ext>
            </a:extLst>
          </p:cNvPr>
          <p:cNvSpPr>
            <a:spLocks noGrp="1"/>
          </p:cNvSpPr>
          <p:nvPr>
            <p:ph type="body" sz="quarter" idx="12"/>
          </p:nvPr>
        </p:nvSpPr>
        <p:spPr>
          <a:xfrm>
            <a:off x="3397956" y="1610360"/>
            <a:ext cx="8326043"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988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PS_Text: 2 Columns + Small Image (Blu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9264130" y="0"/>
            <a:ext cx="2927869" cy="5961220"/>
          </a:xfrm>
          <a:solidFill>
            <a:srgbClr val="A6A6A6"/>
          </a:solidFill>
        </p:spPr>
        <p:txBody>
          <a:bodyPr anchor="ctr" anchorCtr="1"/>
          <a:lstStyle>
            <a:lvl1pPr>
              <a:defRPr>
                <a:solidFill>
                  <a:schemeClr val="bg1"/>
                </a:solidFill>
              </a:defRPr>
            </a:lvl1pPr>
          </a:lstStyle>
          <a:p>
            <a:r>
              <a:rPr lang="en-US"/>
              <a:t>Insert picture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9170216-79F5-C065-AC11-D58971A0B98F}"/>
              </a:ext>
            </a:extLst>
          </p:cNvPr>
          <p:cNvSpPr>
            <a:spLocks noGrp="1"/>
          </p:cNvSpPr>
          <p:nvPr>
            <p:ph type="title"/>
          </p:nvPr>
        </p:nvSpPr>
        <p:spPr>
          <a:xfrm>
            <a:off x="468923" y="642111"/>
            <a:ext cx="8325121" cy="754889"/>
          </a:xfrm>
        </p:spPr>
        <p:txBody>
          <a:bodyPr/>
          <a:lstStyle/>
          <a:p>
            <a:r>
              <a:rPr lang="en-US"/>
              <a:t>Click to edit Master title style</a:t>
            </a:r>
          </a:p>
        </p:txBody>
      </p:sp>
      <p:pic>
        <p:nvPicPr>
          <p:cNvPr id="3" name="Picture 2">
            <a:extLst>
              <a:ext uri="{FF2B5EF4-FFF2-40B4-BE49-F238E27FC236}">
                <a16:creationId xmlns:a16="http://schemas.microsoft.com/office/drawing/2014/main" id="{02F23CEE-9F76-776F-A6FC-84B4E7CD92E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59774EB2-261E-A013-C0F0-C480ED17DBEB}"/>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1" name="Text Placeholder 11">
            <a:extLst>
              <a:ext uri="{FF2B5EF4-FFF2-40B4-BE49-F238E27FC236}">
                <a16:creationId xmlns:a16="http://schemas.microsoft.com/office/drawing/2014/main" id="{247C89BC-24A3-017E-5C4F-1E96799CEDBA}"/>
              </a:ext>
            </a:extLst>
          </p:cNvPr>
          <p:cNvSpPr>
            <a:spLocks noGrp="1"/>
          </p:cNvSpPr>
          <p:nvPr>
            <p:ph type="body" sz="quarter" idx="12"/>
          </p:nvPr>
        </p:nvSpPr>
        <p:spPr>
          <a:xfrm>
            <a:off x="468923" y="1610360"/>
            <a:ext cx="8325121" cy="3885565"/>
          </a:xfrm>
        </p:spPr>
        <p:txBody>
          <a:bodyPr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1126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PS_Text: 2 Columns + Small Image (Whit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9264130" y="0"/>
            <a:ext cx="2927869" cy="5961220"/>
          </a:xfrm>
          <a:solidFill>
            <a:srgbClr val="A6A6A6"/>
          </a:solidFill>
        </p:spPr>
        <p:txBody>
          <a:bodyPr anchor="ctr" anchorCtr="1"/>
          <a:lstStyle>
            <a:lvl1pPr>
              <a:defRPr>
                <a:solidFill>
                  <a:schemeClr val="bg1"/>
                </a:solidFill>
              </a:defRPr>
            </a:lvl1pPr>
          </a:lstStyle>
          <a:p>
            <a:r>
              <a:rPr lang="en-US"/>
              <a:t>Insert picture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9170216-79F5-C065-AC11-D58971A0B98F}"/>
              </a:ext>
            </a:extLst>
          </p:cNvPr>
          <p:cNvSpPr>
            <a:spLocks noGrp="1"/>
          </p:cNvSpPr>
          <p:nvPr>
            <p:ph type="title"/>
          </p:nvPr>
        </p:nvSpPr>
        <p:spPr>
          <a:xfrm>
            <a:off x="468923" y="642111"/>
            <a:ext cx="8325121" cy="754889"/>
          </a:xfrm>
        </p:spPr>
        <p:txBody>
          <a:bodyPr/>
          <a:lstStyle/>
          <a:p>
            <a:r>
              <a:rPr lang="en-US"/>
              <a:t>Click to edit Master title style</a:t>
            </a:r>
          </a:p>
        </p:txBody>
      </p:sp>
      <p:pic>
        <p:nvPicPr>
          <p:cNvPr id="3" name="Picture 2">
            <a:extLst>
              <a:ext uri="{FF2B5EF4-FFF2-40B4-BE49-F238E27FC236}">
                <a16:creationId xmlns:a16="http://schemas.microsoft.com/office/drawing/2014/main" id="{02F23CEE-9F76-776F-A6FC-84B4E7CD92E3}"/>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2" name="Picture 1">
            <a:extLst>
              <a:ext uri="{FF2B5EF4-FFF2-40B4-BE49-F238E27FC236}">
                <a16:creationId xmlns:a16="http://schemas.microsoft.com/office/drawing/2014/main" id="{083BB36E-A34C-17B9-9D7F-4ABF49C5F84B}"/>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2" name="Text Placeholder 11">
            <a:extLst>
              <a:ext uri="{FF2B5EF4-FFF2-40B4-BE49-F238E27FC236}">
                <a16:creationId xmlns:a16="http://schemas.microsoft.com/office/drawing/2014/main" id="{9815A6BA-000F-E8D1-B0C2-8212626CE5FF}"/>
              </a:ext>
            </a:extLst>
          </p:cNvPr>
          <p:cNvSpPr>
            <a:spLocks noGrp="1"/>
          </p:cNvSpPr>
          <p:nvPr>
            <p:ph type="body" sz="quarter" idx="12"/>
          </p:nvPr>
        </p:nvSpPr>
        <p:spPr>
          <a:xfrm>
            <a:off x="468923" y="1610360"/>
            <a:ext cx="8325121" cy="3885565"/>
          </a:xfrm>
        </p:spPr>
        <p:txBody>
          <a:bodyPr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713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PS_Text + Small Image + Chart (Blu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927869" cy="5961220"/>
          </a:xfrm>
          <a:solidFill>
            <a:srgbClr val="A6A6A6"/>
          </a:solidFill>
        </p:spPr>
        <p:txBody>
          <a:bodyPr anchor="ctr" anchorCtr="1"/>
          <a:lstStyle>
            <a:lvl1pPr>
              <a:defRPr>
                <a:solidFill>
                  <a:schemeClr val="bg1"/>
                </a:solidFill>
              </a:defRPr>
            </a:lvl1pPr>
          </a:lstStyle>
          <a:p>
            <a:r>
              <a:rPr lang="en-US"/>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3397956" y="642111"/>
            <a:ext cx="8325121" cy="754889"/>
          </a:xfrm>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6324693" y="1657350"/>
            <a:ext cx="5398384" cy="3838575"/>
          </a:xfrm>
        </p:spPr>
        <p:txBody>
          <a:bodyPr anchor="ctr" anchorCtr="0"/>
          <a:lstStyle>
            <a:lvl1pPr algn="ctr">
              <a:defRPr>
                <a:solidFill>
                  <a:schemeClr val="accent5"/>
                </a:solidFill>
              </a:defRPr>
            </a:lvl1pPr>
          </a:lstStyle>
          <a:p>
            <a:r>
              <a:rPr lang="en-US"/>
              <a:t>Insert chart</a:t>
            </a:r>
          </a:p>
        </p:txBody>
      </p:sp>
      <p:sp>
        <p:nvSpPr>
          <p:cNvPr id="12" name="Text Placeholder 10">
            <a:extLst>
              <a:ext uri="{FF2B5EF4-FFF2-40B4-BE49-F238E27FC236}">
                <a16:creationId xmlns:a16="http://schemas.microsoft.com/office/drawing/2014/main" id="{39F01662-E3BD-8596-C79F-552691C6A9D7}"/>
              </a:ext>
            </a:extLst>
          </p:cNvPr>
          <p:cNvSpPr>
            <a:spLocks noGrp="1"/>
          </p:cNvSpPr>
          <p:nvPr>
            <p:ph type="body" sz="quarter" idx="13"/>
          </p:nvPr>
        </p:nvSpPr>
        <p:spPr>
          <a:xfrm>
            <a:off x="3397957" y="1610360"/>
            <a:ext cx="2469352"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71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PS_Text + Small Image + Chart (Whit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id="{1B2AD854-D43F-8EB7-B0C5-58121FE63C5E}"/>
              </a:ext>
            </a:extLst>
          </p:cNvPr>
          <p:cNvSpPr>
            <a:spLocks noGrp="1"/>
          </p:cNvSpPr>
          <p:nvPr>
            <p:ph type="pic" sz="quarter" idx="10" hasCustomPrompt="1"/>
          </p:nvPr>
        </p:nvSpPr>
        <p:spPr>
          <a:xfrm>
            <a:off x="0" y="0"/>
            <a:ext cx="2927869" cy="5961220"/>
          </a:xfrm>
          <a:solidFill>
            <a:srgbClr val="A6A6A6"/>
          </a:solidFill>
        </p:spPr>
        <p:txBody>
          <a:bodyPr anchor="ctr" anchorCtr="1"/>
          <a:lstStyle>
            <a:lvl1pPr>
              <a:defRPr>
                <a:solidFill>
                  <a:schemeClr val="bg1"/>
                </a:solidFill>
              </a:defRPr>
            </a:lvl1pPr>
          </a:lstStyle>
          <a:p>
            <a:r>
              <a:rPr lang="en-US"/>
              <a:t>Insert picture</a:t>
            </a:r>
          </a:p>
        </p:txBody>
      </p:sp>
      <p:sp>
        <p:nvSpPr>
          <p:cNvPr id="2" name="Title 1">
            <a:extLst>
              <a:ext uri="{FF2B5EF4-FFF2-40B4-BE49-F238E27FC236}">
                <a16:creationId xmlns:a16="http://schemas.microsoft.com/office/drawing/2014/main" id="{4001488B-730D-4CD3-B1CF-428A1D767B61}"/>
              </a:ext>
            </a:extLst>
          </p:cNvPr>
          <p:cNvSpPr>
            <a:spLocks noGrp="1"/>
          </p:cNvSpPr>
          <p:nvPr>
            <p:ph type="title"/>
          </p:nvPr>
        </p:nvSpPr>
        <p:spPr>
          <a:xfrm>
            <a:off x="3397956" y="642111"/>
            <a:ext cx="8325121" cy="754889"/>
          </a:xfrm>
        </p:spPr>
        <p:txBody>
          <a:bodyPr/>
          <a:lstStyle/>
          <a:p>
            <a:r>
              <a:rPr lang="en-US"/>
              <a:t>Click to edit Master title style</a:t>
            </a:r>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6324693" y="1657350"/>
            <a:ext cx="5398384" cy="3838575"/>
          </a:xfrm>
        </p:spPr>
        <p:txBody>
          <a:bodyPr anchor="ctr" anchorCtr="0"/>
          <a:lstStyle>
            <a:lvl1pPr algn="ctr">
              <a:defRPr>
                <a:solidFill>
                  <a:schemeClr val="accent5"/>
                </a:solidFill>
              </a:defRPr>
            </a:lvl1pPr>
          </a:lstStyle>
          <a:p>
            <a:r>
              <a:rPr lang="en-US"/>
              <a:t>Insert chart</a:t>
            </a:r>
          </a:p>
        </p:txBody>
      </p:sp>
      <p:pic>
        <p:nvPicPr>
          <p:cNvPr id="5" name="Picture 4">
            <a:extLst>
              <a:ext uri="{FF2B5EF4-FFF2-40B4-BE49-F238E27FC236}">
                <a16:creationId xmlns:a16="http://schemas.microsoft.com/office/drawing/2014/main" id="{FE79F3A4-3DF1-13D9-861F-547EE65449D4}"/>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4" name="Text Placeholder 10">
            <a:extLst>
              <a:ext uri="{FF2B5EF4-FFF2-40B4-BE49-F238E27FC236}">
                <a16:creationId xmlns:a16="http://schemas.microsoft.com/office/drawing/2014/main" id="{F739F9EC-6BEC-B3FF-E072-48BF48B34874}"/>
              </a:ext>
            </a:extLst>
          </p:cNvPr>
          <p:cNvSpPr>
            <a:spLocks noGrp="1"/>
          </p:cNvSpPr>
          <p:nvPr>
            <p:ph type="body" sz="quarter" idx="13"/>
          </p:nvPr>
        </p:nvSpPr>
        <p:spPr>
          <a:xfrm>
            <a:off x="3397957" y="1610360"/>
            <a:ext cx="2469352"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801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PS_Text + Chart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3425778" y="1657350"/>
            <a:ext cx="8297300" cy="3838575"/>
          </a:xfrm>
        </p:spPr>
        <p:txBody>
          <a:bodyPr anchor="ctr" anchorCtr="0"/>
          <a:lstStyle>
            <a:lvl1pPr algn="ctr">
              <a:defRPr>
                <a:solidFill>
                  <a:schemeClr val="accent5"/>
                </a:solidFill>
              </a:defRPr>
            </a:lvl1pPr>
          </a:lstStyle>
          <a:p>
            <a:r>
              <a:rPr lang="en-US"/>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468924" y="642111"/>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468924" y="1610360"/>
            <a:ext cx="2469352"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641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PS_Text + Chart (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3425778" y="1657350"/>
            <a:ext cx="8297300" cy="3838575"/>
          </a:xfrm>
        </p:spPr>
        <p:txBody>
          <a:bodyPr anchor="ctr" anchorCtr="0"/>
          <a:lstStyle>
            <a:lvl1pPr algn="ctr">
              <a:defRPr>
                <a:solidFill>
                  <a:schemeClr val="accent5"/>
                </a:solidFill>
              </a:defRPr>
            </a:lvl1pPr>
          </a:lstStyle>
          <a:p>
            <a:r>
              <a:rPr lang="en-US"/>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468924" y="642111"/>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468924" y="1610360"/>
            <a:ext cx="2469352"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F2F540A0-C382-A7A5-7801-7EDD15AC66EC}"/>
              </a:ext>
            </a:extLst>
          </p:cNvPr>
          <p:cNvPicPr>
            <a:picLocks noChangeAspect="1"/>
          </p:cNvPicPr>
          <p:nvPr userDrawn="1"/>
        </p:nvPicPr>
        <p:blipFill>
          <a:blip r:embed="rId3"/>
          <a:stretch>
            <a:fillRect/>
          </a:stretch>
        </p:blipFill>
        <p:spPr>
          <a:xfrm>
            <a:off x="8730861" y="6255850"/>
            <a:ext cx="2997590" cy="306392"/>
          </a:xfrm>
          <a:prstGeom prst="rect">
            <a:avLst/>
          </a:prstGeom>
        </p:spPr>
      </p:pic>
    </p:spTree>
    <p:extLst>
      <p:ext uri="{BB962C8B-B14F-4D97-AF65-F5344CB8AC3E}">
        <p14:creationId xmlns:p14="http://schemas.microsoft.com/office/powerpoint/2010/main" val="3285870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PS_Text + Chart + Image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45EA111C-D94B-E4B5-D6D1-60D30C3B3CB2}"/>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3425778" y="1657350"/>
            <a:ext cx="3914188" cy="3838575"/>
          </a:xfrm>
        </p:spPr>
        <p:txBody>
          <a:bodyPr anchor="ctr" anchorCtr="0"/>
          <a:lstStyle>
            <a:lvl1pPr algn="ctr">
              <a:defRPr>
                <a:solidFill>
                  <a:schemeClr val="accent5"/>
                </a:solidFill>
              </a:defRPr>
            </a:lvl1pPr>
          </a:lstStyle>
          <a:p>
            <a:r>
              <a:rPr lang="en-US"/>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468924" y="642111"/>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468924" y="1610360"/>
            <a:ext cx="2469352"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3">
            <a:extLst>
              <a:ext uri="{FF2B5EF4-FFF2-40B4-BE49-F238E27FC236}">
                <a16:creationId xmlns:a16="http://schemas.microsoft.com/office/drawing/2014/main" id="{B4DF5F39-D070-A046-0012-0DEB1E613F2E}"/>
              </a:ext>
            </a:extLst>
          </p:cNvPr>
          <p:cNvSpPr>
            <a:spLocks noGrp="1"/>
          </p:cNvSpPr>
          <p:nvPr>
            <p:ph type="pic" sz="quarter" idx="10" hasCustomPrompt="1"/>
          </p:nvPr>
        </p:nvSpPr>
        <p:spPr>
          <a:xfrm>
            <a:off x="7808889" y="1657350"/>
            <a:ext cx="3921791" cy="3838575"/>
          </a:xfrm>
          <a:solidFill>
            <a:srgbClr val="A6A6A6"/>
          </a:solidFill>
        </p:spPr>
        <p:txBody>
          <a:bodyPr anchor="ctr" anchorCtr="1"/>
          <a:lstStyle>
            <a:lvl1pPr>
              <a:defRPr>
                <a:solidFill>
                  <a:schemeClr val="bg1"/>
                </a:solidFill>
              </a:defRPr>
            </a:lvl1pPr>
          </a:lstStyle>
          <a:p>
            <a:r>
              <a:rPr lang="en-US"/>
              <a:t>Insert picture</a:t>
            </a:r>
          </a:p>
        </p:txBody>
      </p:sp>
    </p:spTree>
    <p:extLst>
      <p:ext uri="{BB962C8B-B14F-4D97-AF65-F5344CB8AC3E}">
        <p14:creationId xmlns:p14="http://schemas.microsoft.com/office/powerpoint/2010/main" val="174607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PS_Text + Chart + Image (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sp>
        <p:nvSpPr>
          <p:cNvPr id="11" name="Chart Placeholder 10">
            <a:extLst>
              <a:ext uri="{FF2B5EF4-FFF2-40B4-BE49-F238E27FC236}">
                <a16:creationId xmlns:a16="http://schemas.microsoft.com/office/drawing/2014/main" id="{9006FFA5-4163-5FE7-019C-9F2A067F5546}"/>
              </a:ext>
            </a:extLst>
          </p:cNvPr>
          <p:cNvSpPr>
            <a:spLocks noGrp="1"/>
          </p:cNvSpPr>
          <p:nvPr>
            <p:ph type="chart" sz="quarter" idx="11" hasCustomPrompt="1"/>
          </p:nvPr>
        </p:nvSpPr>
        <p:spPr>
          <a:xfrm>
            <a:off x="3425778" y="1657350"/>
            <a:ext cx="3914188" cy="3838575"/>
          </a:xfrm>
        </p:spPr>
        <p:txBody>
          <a:bodyPr anchor="ctr" anchorCtr="0"/>
          <a:lstStyle>
            <a:lvl1pPr algn="ctr">
              <a:defRPr>
                <a:solidFill>
                  <a:schemeClr val="accent5"/>
                </a:solidFill>
              </a:defRPr>
            </a:lvl1pPr>
          </a:lstStyle>
          <a:p>
            <a:r>
              <a:rPr lang="en-US"/>
              <a:t>Insert chart</a:t>
            </a:r>
          </a:p>
        </p:txBody>
      </p:sp>
      <p:sp>
        <p:nvSpPr>
          <p:cNvPr id="3" name="Title 1">
            <a:extLst>
              <a:ext uri="{FF2B5EF4-FFF2-40B4-BE49-F238E27FC236}">
                <a16:creationId xmlns:a16="http://schemas.microsoft.com/office/drawing/2014/main" id="{DC61794E-9481-8C26-2754-A1141D7B2CF8}"/>
              </a:ext>
            </a:extLst>
          </p:cNvPr>
          <p:cNvSpPr txBox="1">
            <a:spLocks/>
          </p:cNvSpPr>
          <p:nvPr userDrawn="1"/>
        </p:nvSpPr>
        <p:spPr>
          <a:xfrm>
            <a:off x="468924" y="642111"/>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5" name="Text Placeholder 11">
            <a:extLst>
              <a:ext uri="{FF2B5EF4-FFF2-40B4-BE49-F238E27FC236}">
                <a16:creationId xmlns:a16="http://schemas.microsoft.com/office/drawing/2014/main" id="{F58C41EB-6C09-DC6B-B49D-1CD6D5FEE166}"/>
              </a:ext>
            </a:extLst>
          </p:cNvPr>
          <p:cNvSpPr>
            <a:spLocks noGrp="1"/>
          </p:cNvSpPr>
          <p:nvPr>
            <p:ph type="body" sz="quarter" idx="14"/>
          </p:nvPr>
        </p:nvSpPr>
        <p:spPr>
          <a:xfrm>
            <a:off x="468924" y="1610360"/>
            <a:ext cx="2469352" cy="3885565"/>
          </a:xfrm>
        </p:spPr>
        <p:txBody>
          <a:bodyPr numCol="1"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3">
            <a:extLst>
              <a:ext uri="{FF2B5EF4-FFF2-40B4-BE49-F238E27FC236}">
                <a16:creationId xmlns:a16="http://schemas.microsoft.com/office/drawing/2014/main" id="{B4DF5F39-D070-A046-0012-0DEB1E613F2E}"/>
              </a:ext>
            </a:extLst>
          </p:cNvPr>
          <p:cNvSpPr>
            <a:spLocks noGrp="1"/>
          </p:cNvSpPr>
          <p:nvPr>
            <p:ph type="pic" sz="quarter" idx="10" hasCustomPrompt="1"/>
          </p:nvPr>
        </p:nvSpPr>
        <p:spPr>
          <a:xfrm>
            <a:off x="7808889" y="1657350"/>
            <a:ext cx="3921791" cy="3838575"/>
          </a:xfrm>
          <a:solidFill>
            <a:srgbClr val="A6A6A6"/>
          </a:solidFill>
        </p:spPr>
        <p:txBody>
          <a:bodyPr anchor="ctr" anchorCtr="1"/>
          <a:lstStyle>
            <a:lvl1pPr>
              <a:defRPr>
                <a:solidFill>
                  <a:schemeClr val="bg1"/>
                </a:solidFill>
              </a:defRPr>
            </a:lvl1pPr>
          </a:lstStyle>
          <a:p>
            <a:r>
              <a:rPr lang="en-US"/>
              <a:t>Insert picture</a:t>
            </a:r>
          </a:p>
        </p:txBody>
      </p:sp>
      <p:pic>
        <p:nvPicPr>
          <p:cNvPr id="2" name="Picture 1">
            <a:extLst>
              <a:ext uri="{FF2B5EF4-FFF2-40B4-BE49-F238E27FC236}">
                <a16:creationId xmlns:a16="http://schemas.microsoft.com/office/drawing/2014/main" id="{053A30CA-1AC2-884E-F05A-48A27197E2AE}"/>
              </a:ext>
            </a:extLst>
          </p:cNvPr>
          <p:cNvPicPr>
            <a:picLocks noChangeAspect="1"/>
          </p:cNvPicPr>
          <p:nvPr userDrawn="1"/>
        </p:nvPicPr>
        <p:blipFill>
          <a:blip r:embed="rId3"/>
          <a:stretch>
            <a:fillRect/>
          </a:stretch>
        </p:blipFill>
        <p:spPr>
          <a:xfrm>
            <a:off x="8730861" y="6255850"/>
            <a:ext cx="2997590" cy="306392"/>
          </a:xfrm>
          <a:prstGeom prst="rect">
            <a:avLst/>
          </a:prstGeom>
        </p:spPr>
      </p:pic>
    </p:spTree>
    <p:extLst>
      <p:ext uri="{BB962C8B-B14F-4D97-AF65-F5344CB8AC3E}">
        <p14:creationId xmlns:p14="http://schemas.microsoft.com/office/powerpoint/2010/main" val="3217273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PS_Image Only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9C5D89-FAB1-53FB-0D94-885F17EAEFF1}"/>
              </a:ext>
            </a:extLst>
          </p:cNvPr>
          <p:cNvPicPr>
            <a:picLocks noChangeAspect="1"/>
          </p:cNvPicPr>
          <p:nvPr userDrawn="1"/>
        </p:nvPicPr>
        <p:blipFill>
          <a:blip r:embed="rId3"/>
          <a:stretch>
            <a:fillRect/>
          </a:stretch>
        </p:blipFill>
        <p:spPr>
          <a:xfrm>
            <a:off x="257563" y="6217737"/>
            <a:ext cx="1415662" cy="381443"/>
          </a:xfrm>
          <a:prstGeom prst="rect">
            <a:avLst/>
          </a:prstGeom>
        </p:spPr>
      </p:pic>
      <p:pic>
        <p:nvPicPr>
          <p:cNvPr id="4" name="Picture 3">
            <a:extLst>
              <a:ext uri="{FF2B5EF4-FFF2-40B4-BE49-F238E27FC236}">
                <a16:creationId xmlns:a16="http://schemas.microsoft.com/office/drawing/2014/main" id="{6002220F-66FA-86DC-6195-4E8D7DFBA712}"/>
              </a:ext>
            </a:extLst>
          </p:cNvPr>
          <p:cNvPicPr>
            <a:picLocks noChangeAspect="1"/>
          </p:cNvPicPr>
          <p:nvPr userDrawn="1"/>
        </p:nvPicPr>
        <p:blipFill>
          <a:blip r:embed="rId4"/>
          <a:srcRect/>
          <a:stretch/>
        </p:blipFill>
        <p:spPr>
          <a:xfrm>
            <a:off x="8730862" y="6255850"/>
            <a:ext cx="2997587" cy="306392"/>
          </a:xfrm>
          <a:prstGeom prst="rect">
            <a:avLst/>
          </a:prstGeom>
        </p:spPr>
      </p:pic>
    </p:spTree>
    <p:extLst>
      <p:ext uri="{BB962C8B-B14F-4D97-AF65-F5344CB8AC3E}">
        <p14:creationId xmlns:p14="http://schemas.microsoft.com/office/powerpoint/2010/main" val="304797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PS_Title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339671"/>
          </a:xfrm>
        </p:spPr>
        <p:txBody>
          <a:bodyPr bIns="468000" anchor="t" anchorCtr="0"/>
          <a:lstStyle>
            <a:lvl1pPr algn="l">
              <a:lnSpc>
                <a:spcPts val="3900"/>
              </a:lnSpc>
              <a:defRPr sz="3700" b="1" i="0" cap="all" baseline="0">
                <a:solidFill>
                  <a:schemeClr val="tx2"/>
                </a:solidFill>
                <a:latin typeface="Arial Black" panose="020B0604020202020204" pitchFamily="34" charset="0"/>
                <a:cs typeface="Arial Black" panose="020B0604020202020204" pitchFamily="34" charset="0"/>
              </a:defRPr>
            </a:lvl1pPr>
          </a:lstStyle>
          <a:p>
            <a:r>
              <a:rPr lang="en-GB"/>
              <a:t>Presentation title lorem ipsum </a:t>
            </a:r>
            <a:r>
              <a:rPr lang="en-GB" err="1"/>
              <a:t>dolor</a:t>
            </a:r>
            <a:r>
              <a:rPr lang="en-GB"/>
              <a:t> sit </a:t>
            </a:r>
            <a:r>
              <a:rPr lang="en-GB" err="1"/>
              <a:t>amet</a:t>
            </a:r>
            <a:endParaRPr lang="en-US"/>
          </a:p>
        </p:txBody>
      </p:sp>
      <p:sp>
        <p:nvSpPr>
          <p:cNvPr id="3" name="Subtitle 2">
            <a:extLst>
              <a:ext uri="{FF2B5EF4-FFF2-40B4-BE49-F238E27FC236}">
                <a16:creationId xmlns:a16="http://schemas.microsoft.com/office/drawing/2014/main" id="{C9DF625E-BAE2-041C-DC94-FFB135E85203}"/>
              </a:ext>
            </a:extLst>
          </p:cNvPr>
          <p:cNvSpPr>
            <a:spLocks noGrp="1"/>
          </p:cNvSpPr>
          <p:nvPr>
            <p:ph type="subTitle" idx="1" hasCustomPrompt="1"/>
          </p:nvPr>
        </p:nvSpPr>
        <p:spPr>
          <a:xfrm>
            <a:off x="468146" y="3121472"/>
            <a:ext cx="5397149" cy="1697630"/>
          </a:xfrm>
        </p:spPr>
        <p:txBody>
          <a:bodyPr/>
          <a:lstStyle>
            <a:lvl1pPr marL="0" indent="0" algn="l">
              <a:lnSpc>
                <a:spcPts val="2400"/>
              </a:lnSpc>
              <a:buNone/>
              <a:defRPr sz="20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class </a:t>
            </a:r>
            <a:r>
              <a:rPr lang="en-GB" err="1"/>
              <a:t>aptent</a:t>
            </a:r>
            <a:r>
              <a:rPr lang="en-GB"/>
              <a:t> </a:t>
            </a:r>
            <a:r>
              <a:rPr lang="en-GB" err="1"/>
              <a:t>taciti</a:t>
            </a:r>
            <a:r>
              <a:rPr lang="en-GB"/>
              <a:t> </a:t>
            </a:r>
            <a:r>
              <a:rPr lang="en-GB" err="1"/>
              <a:t>sociosqu</a:t>
            </a:r>
            <a:r>
              <a:rPr lang="en-GB"/>
              <a:t> ad </a:t>
            </a:r>
            <a:r>
              <a:rPr lang="en-GB" err="1"/>
              <a:t>litora</a:t>
            </a:r>
            <a:r>
              <a:rPr lang="en-GB"/>
              <a:t> </a:t>
            </a:r>
            <a:r>
              <a:rPr lang="en-GB" err="1"/>
              <a:t>torquent</a:t>
            </a:r>
            <a:r>
              <a:rPr lang="en-GB"/>
              <a:t> per </a:t>
            </a:r>
            <a:r>
              <a:rPr lang="en-GB" err="1"/>
              <a:t>conubia</a:t>
            </a:r>
            <a:r>
              <a:rPr lang="en-GB"/>
              <a:t> nostra, per </a:t>
            </a:r>
            <a:r>
              <a:rPr lang="en-GB" err="1"/>
              <a:t>inceptos</a:t>
            </a:r>
            <a:r>
              <a:rPr lang="en-GB"/>
              <a:t> </a:t>
            </a:r>
            <a:r>
              <a:rPr lang="en-GB" err="1"/>
              <a:t>himenaeos</a:t>
            </a:r>
            <a:r>
              <a:rPr lang="en-GB"/>
              <a:t>.</a:t>
            </a:r>
            <a:endParaRPr lang="en-US"/>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AC985D-E6AB-125C-AF42-A60133A024D4}"/>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8" name="Picture 7">
            <a:extLst>
              <a:ext uri="{FF2B5EF4-FFF2-40B4-BE49-F238E27FC236}">
                <a16:creationId xmlns:a16="http://schemas.microsoft.com/office/drawing/2014/main" id="{25940618-1259-0D59-44EA-3306817F8874}"/>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5" name="Text Placeholder 11">
            <a:extLst>
              <a:ext uri="{FF2B5EF4-FFF2-40B4-BE49-F238E27FC236}">
                <a16:creationId xmlns:a16="http://schemas.microsoft.com/office/drawing/2014/main" id="{64BDC27F-70FE-CB76-5997-98819366F631}"/>
              </a:ext>
            </a:extLst>
          </p:cNvPr>
          <p:cNvSpPr>
            <a:spLocks noGrp="1"/>
          </p:cNvSpPr>
          <p:nvPr>
            <p:ph type="body" sz="quarter" idx="13" hasCustomPrompt="1"/>
          </p:nvPr>
        </p:nvSpPr>
        <p:spPr>
          <a:xfrm>
            <a:off x="468141" y="674909"/>
            <a:ext cx="5397149" cy="194415"/>
          </a:xfrm>
        </p:spPr>
        <p:txBody>
          <a:bodyPr anchor="t" anchorCtr="0"/>
          <a:lstStyle>
            <a:lvl1pPr marL="0" indent="0">
              <a:lnSpc>
                <a:spcPts val="1550"/>
              </a:lnSpc>
              <a:spcBef>
                <a:spcPts val="0"/>
              </a:spcBef>
              <a:spcAft>
                <a:spcPts val="0"/>
              </a:spcAft>
              <a:defRPr sz="1200" b="0" baseline="0">
                <a:solidFill>
                  <a:schemeClr val="tx1"/>
                </a:solidFill>
              </a:defRPr>
            </a:lvl1pPr>
            <a:lvl2pPr marL="0">
              <a:lnSpc>
                <a:spcPts val="1900"/>
              </a:lnSpc>
              <a:spcAft>
                <a:spcPts val="0"/>
              </a:spcAft>
              <a:defRPr sz="1100" baseline="0">
                <a:solidFill>
                  <a:schemeClr val="bg1"/>
                </a:solidFill>
              </a:defRPr>
            </a:lvl2pPr>
          </a:lstStyle>
          <a:p>
            <a:pPr lvl="0"/>
            <a:r>
              <a:rPr lang="en-GB"/>
              <a:t>00/00/00</a:t>
            </a:r>
          </a:p>
        </p:txBody>
      </p:sp>
      <p:sp>
        <p:nvSpPr>
          <p:cNvPr id="17" name="Text Placeholder 11">
            <a:extLst>
              <a:ext uri="{FF2B5EF4-FFF2-40B4-BE49-F238E27FC236}">
                <a16:creationId xmlns:a16="http://schemas.microsoft.com/office/drawing/2014/main" id="{25A6955B-4350-8113-18B2-8824EC9F1196}"/>
              </a:ext>
            </a:extLst>
          </p:cNvPr>
          <p:cNvSpPr>
            <a:spLocks noGrp="1"/>
          </p:cNvSpPr>
          <p:nvPr>
            <p:ph type="body" sz="quarter" idx="11" hasCustomPrompt="1"/>
          </p:nvPr>
        </p:nvSpPr>
        <p:spPr>
          <a:xfrm>
            <a:off x="468142" y="5082059"/>
            <a:ext cx="5397149" cy="243356"/>
          </a:xfrm>
        </p:spPr>
        <p:txBody>
          <a:bodyPr anchor="t" anchorCtr="0"/>
          <a:lstStyle>
            <a:lvl1pPr marL="0" indent="0">
              <a:spcBef>
                <a:spcPts val="0"/>
              </a:spcBef>
              <a:spcAft>
                <a:spcPts val="0"/>
              </a:spcAft>
              <a:defRPr b="0" baseline="0">
                <a:solidFill>
                  <a:schemeClr val="tx1"/>
                </a:solidFill>
              </a:defRPr>
            </a:lvl1pPr>
            <a:lvl2pPr marL="0">
              <a:lnSpc>
                <a:spcPts val="1900"/>
              </a:lnSpc>
              <a:spcAft>
                <a:spcPts val="0"/>
              </a:spcAft>
              <a:defRPr sz="1100" baseline="0">
                <a:solidFill>
                  <a:schemeClr val="bg1"/>
                </a:solidFill>
              </a:defRPr>
            </a:lvl2pPr>
          </a:lstStyle>
          <a:p>
            <a:pPr lvl="0"/>
            <a:r>
              <a:rPr lang="en-GB"/>
              <a:t>Author name/department</a:t>
            </a:r>
          </a:p>
        </p:txBody>
      </p:sp>
      <p:sp>
        <p:nvSpPr>
          <p:cNvPr id="18" name="Text Placeholder 11">
            <a:extLst>
              <a:ext uri="{FF2B5EF4-FFF2-40B4-BE49-F238E27FC236}">
                <a16:creationId xmlns:a16="http://schemas.microsoft.com/office/drawing/2014/main" id="{FBCA7D37-FAE8-C5D6-7965-1944DDCBF6E3}"/>
              </a:ext>
            </a:extLst>
          </p:cNvPr>
          <p:cNvSpPr>
            <a:spLocks noGrp="1"/>
          </p:cNvSpPr>
          <p:nvPr>
            <p:ph type="body" sz="quarter" idx="14" hasCustomPrompt="1"/>
          </p:nvPr>
        </p:nvSpPr>
        <p:spPr>
          <a:xfrm>
            <a:off x="468142" y="5351170"/>
            <a:ext cx="5397149" cy="195825"/>
          </a:xfrm>
        </p:spPr>
        <p:txBody>
          <a:bodyPr anchor="t" anchorCtr="0"/>
          <a:lstStyle>
            <a:lvl1pPr marL="0" indent="0">
              <a:lnSpc>
                <a:spcPts val="1550"/>
              </a:lnSpc>
              <a:spcBef>
                <a:spcPts val="0"/>
              </a:spcBef>
              <a:spcAft>
                <a:spcPts val="0"/>
              </a:spcAft>
              <a:defRPr sz="1100" b="0" baseline="0">
                <a:solidFill>
                  <a:schemeClr val="tx1"/>
                </a:solidFill>
              </a:defRPr>
            </a:lvl1pPr>
            <a:lvl2pPr marL="0">
              <a:lnSpc>
                <a:spcPts val="1550"/>
              </a:lnSpc>
              <a:spcAft>
                <a:spcPts val="0"/>
              </a:spcAft>
              <a:defRPr sz="1100" baseline="0">
                <a:solidFill>
                  <a:schemeClr val="tx1"/>
                </a:solidFill>
              </a:defRPr>
            </a:lvl2pPr>
          </a:lstStyle>
          <a:p>
            <a:pPr lvl="0"/>
            <a:r>
              <a:rPr lang="en-GB"/>
              <a:t>Operation  |  Taskforce  |  Unit</a:t>
            </a:r>
          </a:p>
        </p:txBody>
      </p:sp>
    </p:spTree>
    <p:extLst>
      <p:ext uri="{BB962C8B-B14F-4D97-AF65-F5344CB8AC3E}">
        <p14:creationId xmlns:p14="http://schemas.microsoft.com/office/powerpoint/2010/main" val="941633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PS_Image Onl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8ACC81C-DCF3-37EE-67F2-AC7252CEA0DF}"/>
              </a:ext>
            </a:extLst>
          </p:cNvPr>
          <p:cNvPicPr>
            <a:picLocks noChangeAspect="1"/>
          </p:cNvPicPr>
          <p:nvPr userDrawn="1"/>
        </p:nvPicPr>
        <p:blipFill>
          <a:blip r:embed="rId3"/>
          <a:stretch>
            <a:fillRect/>
          </a:stretch>
        </p:blipFill>
        <p:spPr>
          <a:xfrm>
            <a:off x="257563" y="6217737"/>
            <a:ext cx="1415662" cy="381443"/>
          </a:xfrm>
          <a:prstGeom prst="rect">
            <a:avLst/>
          </a:prstGeom>
        </p:spPr>
      </p:pic>
      <p:pic>
        <p:nvPicPr>
          <p:cNvPr id="4" name="Picture 3">
            <a:extLst>
              <a:ext uri="{FF2B5EF4-FFF2-40B4-BE49-F238E27FC236}">
                <a16:creationId xmlns:a16="http://schemas.microsoft.com/office/drawing/2014/main" id="{A53CFB76-58EE-3CDB-74ED-34D0506C0ED3}"/>
              </a:ext>
            </a:extLst>
          </p:cNvPr>
          <p:cNvPicPr>
            <a:picLocks noChangeAspect="1"/>
          </p:cNvPicPr>
          <p:nvPr userDrawn="1"/>
        </p:nvPicPr>
        <p:blipFill>
          <a:blip r:embed="rId4"/>
          <a:stretch>
            <a:fillRect/>
          </a:stretch>
        </p:blipFill>
        <p:spPr>
          <a:xfrm>
            <a:off x="8730861" y="6255850"/>
            <a:ext cx="2997590" cy="306392"/>
          </a:xfrm>
          <a:prstGeom prst="rect">
            <a:avLst/>
          </a:prstGeom>
        </p:spPr>
      </p:pic>
    </p:spTree>
    <p:extLst>
      <p:ext uri="{BB962C8B-B14F-4D97-AF65-F5344CB8AC3E}">
        <p14:creationId xmlns:p14="http://schemas.microsoft.com/office/powerpoint/2010/main" val="2921557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PS_End Slide (Blue)">
    <p:bg>
      <p:bgPr>
        <a:solidFill>
          <a:schemeClr val="tx2"/>
        </a:solidFill>
        <a:effectLst/>
      </p:bgPr>
    </p:bg>
    <p:spTree>
      <p:nvGrpSpPr>
        <p:cNvPr id="1" name=""/>
        <p:cNvGrpSpPr/>
        <p:nvPr/>
      </p:nvGrpSpPr>
      <p:grpSpPr>
        <a:xfrm>
          <a:off x="0" y="0"/>
          <a:ext cx="0" cy="0"/>
          <a:chOff x="0" y="0"/>
          <a:chExt cx="0" cy="0"/>
        </a:xfrm>
      </p:grpSpPr>
      <p:pic>
        <p:nvPicPr>
          <p:cNvPr id="3" name="MPS_New Brand_Logo Animation_Blue (3840x2160px).mp4">
            <a:hlinkClick r:id="" action="ppaction://media"/>
            <a:extLst>
              <a:ext uri="{FF2B5EF4-FFF2-40B4-BE49-F238E27FC236}">
                <a16:creationId xmlns:a16="http://schemas.microsoft.com/office/drawing/2014/main" id="{2850E1F6-5AD4-0949-1629-57A10E6D0C3D}"/>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505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PS_End Slide (Black)">
    <p:bg>
      <p:bgPr>
        <a:solidFill>
          <a:schemeClr val="tx1"/>
        </a:solidFill>
        <a:effectLst/>
      </p:bgPr>
    </p:bg>
    <p:spTree>
      <p:nvGrpSpPr>
        <p:cNvPr id="1" name=""/>
        <p:cNvGrpSpPr/>
        <p:nvPr/>
      </p:nvGrpSpPr>
      <p:grpSpPr>
        <a:xfrm>
          <a:off x="0" y="0"/>
          <a:ext cx="0" cy="0"/>
          <a:chOff x="0" y="0"/>
          <a:chExt cx="0" cy="0"/>
        </a:xfrm>
      </p:grpSpPr>
      <p:pic>
        <p:nvPicPr>
          <p:cNvPr id="2" name="MPS_New Brand_Logo Animation_Black (3840x2160px).mp4">
            <a:hlinkClick r:id="" action="ppaction://media"/>
            <a:extLst>
              <a:ext uri="{FF2B5EF4-FFF2-40B4-BE49-F238E27FC236}">
                <a16:creationId xmlns:a16="http://schemas.microsoft.com/office/drawing/2014/main" id="{58E9D47E-2C0E-6D39-8248-210F993A528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991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PS Divider Slide (Blue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991320"/>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a:t>Divider title lorem ipsum </a:t>
            </a:r>
            <a:r>
              <a:rPr lang="en-GB" err="1"/>
              <a:t>dolor</a:t>
            </a:r>
            <a:r>
              <a:rPr lang="en-GB"/>
              <a:t> sit </a:t>
            </a:r>
            <a:r>
              <a:rPr lang="en-GB" err="1"/>
              <a:t>amet</a:t>
            </a:r>
            <a:endParaRPr lang="en-US"/>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3">
            <a:extLst>
              <a:ext uri="{FF2B5EF4-FFF2-40B4-BE49-F238E27FC236}">
                <a16:creationId xmlns:a16="http://schemas.microsoft.com/office/drawing/2014/main" id="{12E26EFD-E257-2E7D-7C6F-9E5030DC3C27}"/>
              </a:ext>
            </a:extLst>
          </p:cNvPr>
          <p:cNvSpPr>
            <a:spLocks noGrp="1"/>
          </p:cNvSpPr>
          <p:nvPr>
            <p:ph type="pic" sz="quarter" idx="10" hasCustomPrompt="1"/>
          </p:nvPr>
        </p:nvSpPr>
        <p:spPr>
          <a:xfrm>
            <a:off x="6324000" y="0"/>
            <a:ext cx="5868000" cy="5961220"/>
          </a:xfrm>
          <a:solidFill>
            <a:srgbClr val="A6A6A6"/>
          </a:solidFill>
        </p:spPr>
        <p:txBody>
          <a:bodyPr anchor="ctr" anchorCtr="1"/>
          <a:lstStyle>
            <a:lvl1pPr>
              <a:defRPr>
                <a:solidFill>
                  <a:schemeClr val="bg1"/>
                </a:solidFill>
              </a:defRPr>
            </a:lvl1pPr>
          </a:lstStyle>
          <a:p>
            <a:r>
              <a:rPr lang="en-US"/>
              <a:t>Insert picture</a:t>
            </a:r>
          </a:p>
        </p:txBody>
      </p:sp>
      <p:pic>
        <p:nvPicPr>
          <p:cNvPr id="6" name="Picture 5">
            <a:extLst>
              <a:ext uri="{FF2B5EF4-FFF2-40B4-BE49-F238E27FC236}">
                <a16:creationId xmlns:a16="http://schemas.microsoft.com/office/drawing/2014/main" id="{4E45FF2B-FD4E-92D7-3611-4E139299E88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7" name="Picture 6">
            <a:extLst>
              <a:ext uri="{FF2B5EF4-FFF2-40B4-BE49-F238E27FC236}">
                <a16:creationId xmlns:a16="http://schemas.microsoft.com/office/drawing/2014/main" id="{6F625FF0-78F8-258F-5ED8-0DB2F7E067D1}"/>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5" name="Text Placeholder 13">
            <a:extLst>
              <a:ext uri="{FF2B5EF4-FFF2-40B4-BE49-F238E27FC236}">
                <a16:creationId xmlns:a16="http://schemas.microsoft.com/office/drawing/2014/main" id="{886C7618-176D-4F80-A49B-8C4E5316D66F}"/>
              </a:ext>
            </a:extLst>
          </p:cNvPr>
          <p:cNvSpPr>
            <a:spLocks noGrp="1"/>
          </p:cNvSpPr>
          <p:nvPr>
            <p:ph type="body" sz="quarter" idx="13" hasCustomPrompt="1"/>
          </p:nvPr>
        </p:nvSpPr>
        <p:spPr>
          <a:xfrm>
            <a:off x="6323998" y="-2"/>
            <a:ext cx="2927868" cy="5961219"/>
          </a:xfrm>
          <a:gradFill>
            <a:gsLst>
              <a:gs pos="0">
                <a:schemeClr val="tx2">
                  <a:alpha val="0"/>
                </a:schemeClr>
              </a:gs>
              <a:gs pos="100000">
                <a:schemeClr val="tx2"/>
              </a:gs>
            </a:gsLst>
            <a:lin ang="10800000" scaled="0"/>
          </a:gradFill>
        </p:spPr>
        <p:txBody>
          <a:bodyPr/>
          <a:lstStyle/>
          <a:p>
            <a:pPr lvl="0"/>
            <a:r>
              <a:rPr lang="en-US"/>
              <a:t> </a:t>
            </a:r>
          </a:p>
        </p:txBody>
      </p:sp>
    </p:spTree>
    <p:extLst>
      <p:ext uri="{BB962C8B-B14F-4D97-AF65-F5344CB8AC3E}">
        <p14:creationId xmlns:p14="http://schemas.microsoft.com/office/powerpoint/2010/main" val="274112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PS Divider Slide MPS Divider Slide (Black Imag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991320"/>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a:t>Divider title lorem ipsum </a:t>
            </a:r>
            <a:r>
              <a:rPr lang="en-GB" err="1"/>
              <a:t>dolor</a:t>
            </a:r>
            <a:r>
              <a:rPr lang="en-GB"/>
              <a:t> sit </a:t>
            </a:r>
            <a:r>
              <a:rPr lang="en-GB" err="1"/>
              <a:t>amet</a:t>
            </a:r>
            <a:endParaRPr lang="en-US"/>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3">
            <a:extLst>
              <a:ext uri="{FF2B5EF4-FFF2-40B4-BE49-F238E27FC236}">
                <a16:creationId xmlns:a16="http://schemas.microsoft.com/office/drawing/2014/main" id="{12E26EFD-E257-2E7D-7C6F-9E5030DC3C27}"/>
              </a:ext>
            </a:extLst>
          </p:cNvPr>
          <p:cNvSpPr>
            <a:spLocks noGrp="1"/>
          </p:cNvSpPr>
          <p:nvPr>
            <p:ph type="pic" sz="quarter" idx="10" hasCustomPrompt="1"/>
          </p:nvPr>
        </p:nvSpPr>
        <p:spPr>
          <a:xfrm>
            <a:off x="6324000" y="0"/>
            <a:ext cx="5868000" cy="5961220"/>
          </a:xfrm>
          <a:solidFill>
            <a:srgbClr val="A6A6A6"/>
          </a:solidFill>
        </p:spPr>
        <p:txBody>
          <a:bodyPr anchor="ctr" anchorCtr="1"/>
          <a:lstStyle>
            <a:lvl1pPr>
              <a:defRPr>
                <a:solidFill>
                  <a:schemeClr val="bg1"/>
                </a:solidFill>
              </a:defRPr>
            </a:lvl1pPr>
          </a:lstStyle>
          <a:p>
            <a:r>
              <a:rPr lang="en-US"/>
              <a:t>Insert picture</a:t>
            </a:r>
          </a:p>
        </p:txBody>
      </p:sp>
      <p:pic>
        <p:nvPicPr>
          <p:cNvPr id="6" name="Picture 5">
            <a:extLst>
              <a:ext uri="{FF2B5EF4-FFF2-40B4-BE49-F238E27FC236}">
                <a16:creationId xmlns:a16="http://schemas.microsoft.com/office/drawing/2014/main" id="{B28C5427-1ADB-ADD9-FB7B-77359ECF5E05}"/>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7" name="Picture 6">
            <a:extLst>
              <a:ext uri="{FF2B5EF4-FFF2-40B4-BE49-F238E27FC236}">
                <a16:creationId xmlns:a16="http://schemas.microsoft.com/office/drawing/2014/main" id="{9789DF9A-7423-4DEB-5BF2-9ACE13093F38}"/>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1" name="Text Placeholder 13">
            <a:extLst>
              <a:ext uri="{FF2B5EF4-FFF2-40B4-BE49-F238E27FC236}">
                <a16:creationId xmlns:a16="http://schemas.microsoft.com/office/drawing/2014/main" id="{97C23933-A4F0-11FA-CAB9-695CA609348C}"/>
              </a:ext>
            </a:extLst>
          </p:cNvPr>
          <p:cNvSpPr>
            <a:spLocks noGrp="1"/>
          </p:cNvSpPr>
          <p:nvPr>
            <p:ph type="body" sz="quarter" idx="13" hasCustomPrompt="1"/>
          </p:nvPr>
        </p:nvSpPr>
        <p:spPr>
          <a:xfrm>
            <a:off x="6323998" y="-2"/>
            <a:ext cx="2927868" cy="5961219"/>
          </a:xfrm>
          <a:gradFill>
            <a:gsLst>
              <a:gs pos="0">
                <a:schemeClr val="tx1">
                  <a:alpha val="0"/>
                </a:schemeClr>
              </a:gs>
              <a:gs pos="100000">
                <a:schemeClr val="tx1"/>
              </a:gs>
            </a:gsLst>
            <a:lin ang="10800000" scaled="0"/>
          </a:gradFill>
        </p:spPr>
        <p:txBody>
          <a:bodyPr/>
          <a:lstStyle/>
          <a:p>
            <a:pPr lvl="0"/>
            <a:r>
              <a:rPr lang="en-US"/>
              <a:t> </a:t>
            </a:r>
          </a:p>
        </p:txBody>
      </p:sp>
    </p:spTree>
    <p:extLst>
      <p:ext uri="{BB962C8B-B14F-4D97-AF65-F5344CB8AC3E}">
        <p14:creationId xmlns:p14="http://schemas.microsoft.com/office/powerpoint/2010/main" val="427184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PS Divider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991320"/>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a:t>Divider title lorem ipsum </a:t>
            </a:r>
            <a:r>
              <a:rPr lang="en-GB" err="1"/>
              <a:t>dolor</a:t>
            </a:r>
            <a:r>
              <a:rPr lang="en-GB"/>
              <a:t> sit </a:t>
            </a:r>
            <a:r>
              <a:rPr lang="en-GB" err="1"/>
              <a:t>amet</a:t>
            </a:r>
            <a:endParaRPr lang="en-US"/>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1F3ABB1-263B-2A65-623F-59B1B2888A2D}"/>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7" name="Picture 6">
            <a:extLst>
              <a:ext uri="{FF2B5EF4-FFF2-40B4-BE49-F238E27FC236}">
                <a16:creationId xmlns:a16="http://schemas.microsoft.com/office/drawing/2014/main" id="{C3FFB186-9DF2-0CDD-BC32-DBDF87A7EE9F}"/>
              </a:ext>
            </a:extLst>
          </p:cNvPr>
          <p:cNvPicPr>
            <a:picLocks noChangeAspect="1"/>
          </p:cNvPicPr>
          <p:nvPr userDrawn="1"/>
        </p:nvPicPr>
        <p:blipFill>
          <a:blip r:embed="rId3"/>
          <a:stretch>
            <a:fillRect/>
          </a:stretch>
        </p:blipFill>
        <p:spPr>
          <a:xfrm>
            <a:off x="8730861" y="6255850"/>
            <a:ext cx="2997590" cy="306392"/>
          </a:xfrm>
          <a:prstGeom prst="rect">
            <a:avLst/>
          </a:prstGeom>
        </p:spPr>
      </p:pic>
    </p:spTree>
    <p:extLst>
      <p:ext uri="{BB962C8B-B14F-4D97-AF65-F5344CB8AC3E}">
        <p14:creationId xmlns:p14="http://schemas.microsoft.com/office/powerpoint/2010/main" val="57801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PS Divider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89-8A9E-C728-E849-0CC8107C5112}"/>
              </a:ext>
            </a:extLst>
          </p:cNvPr>
          <p:cNvSpPr>
            <a:spLocks noGrp="1"/>
          </p:cNvSpPr>
          <p:nvPr>
            <p:ph type="ctrTitle" hasCustomPrompt="1"/>
          </p:nvPr>
        </p:nvSpPr>
        <p:spPr>
          <a:xfrm>
            <a:off x="468146" y="1359805"/>
            <a:ext cx="5397149" cy="1991320"/>
          </a:xfrm>
        </p:spPr>
        <p:txBody>
          <a:bodyPr bIns="468000" anchor="t" anchorCtr="0"/>
          <a:lstStyle>
            <a:lvl1pPr algn="l">
              <a:lnSpc>
                <a:spcPts val="3900"/>
              </a:lnSpc>
              <a:defRPr sz="3700" b="1" i="0" cap="all" baseline="0">
                <a:solidFill>
                  <a:schemeClr val="tx2"/>
                </a:solidFill>
                <a:latin typeface="Arial Black" panose="020B0604020202020204" pitchFamily="34" charset="0"/>
                <a:cs typeface="Arial Black" panose="020B0604020202020204" pitchFamily="34" charset="0"/>
              </a:defRPr>
            </a:lvl1pPr>
          </a:lstStyle>
          <a:p>
            <a:r>
              <a:rPr lang="en-GB"/>
              <a:t>Divider title lorem ipsum </a:t>
            </a:r>
            <a:r>
              <a:rPr lang="en-GB" err="1"/>
              <a:t>dolor</a:t>
            </a:r>
            <a:r>
              <a:rPr lang="en-GB"/>
              <a:t> sit </a:t>
            </a:r>
            <a:r>
              <a:rPr lang="en-GB" err="1"/>
              <a:t>amet</a:t>
            </a:r>
            <a:endParaRPr lang="en-US"/>
          </a:p>
        </p:txBody>
      </p:sp>
      <p:sp>
        <p:nvSpPr>
          <p:cNvPr id="9" name="Rectangle 8">
            <a:extLst>
              <a:ext uri="{FF2B5EF4-FFF2-40B4-BE49-F238E27FC236}">
                <a16:creationId xmlns:a16="http://schemas.microsoft.com/office/drawing/2014/main"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553296-5AED-5FBB-1347-BAAD25E9982E}"/>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4D0F4155-7147-EF2C-47D7-C632A610F0AA}"/>
              </a:ext>
            </a:extLst>
          </p:cNvPr>
          <p:cNvPicPr>
            <a:picLocks noChangeAspect="1"/>
          </p:cNvPicPr>
          <p:nvPr userDrawn="1"/>
        </p:nvPicPr>
        <p:blipFill>
          <a:blip r:embed="rId3"/>
          <a:stretch>
            <a:fillRect/>
          </a:stretch>
        </p:blipFill>
        <p:spPr>
          <a:xfrm>
            <a:off x="8730861" y="6255850"/>
            <a:ext cx="2997590" cy="306392"/>
          </a:xfrm>
          <a:prstGeom prst="rect">
            <a:avLst/>
          </a:prstGeom>
        </p:spPr>
      </p:pic>
    </p:spTree>
    <p:extLst>
      <p:ext uri="{BB962C8B-B14F-4D97-AF65-F5344CB8AC3E}">
        <p14:creationId xmlns:p14="http://schemas.microsoft.com/office/powerpoint/2010/main" val="276330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PS_Contents (All Blu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6241C9-0DF7-982D-1C92-FAEDF1D88FED}"/>
              </a:ext>
            </a:extLst>
          </p:cNvPr>
          <p:cNvSpPr/>
          <p:nvPr userDrawn="1"/>
        </p:nvSpPr>
        <p:spPr>
          <a:xfrm>
            <a:off x="0" y="-870"/>
            <a:ext cx="2927869" cy="5961219"/>
          </a:xfrm>
          <a:prstGeom prst="rect">
            <a:avLst/>
          </a:prstGeom>
          <a:solidFill>
            <a:srgbClr val="194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01488B-730D-4CD3-B1CF-428A1D767B61}"/>
              </a:ext>
            </a:extLst>
          </p:cNvPr>
          <p:cNvSpPr>
            <a:spLocks noGrp="1"/>
          </p:cNvSpPr>
          <p:nvPr>
            <p:ph type="title" hasCustomPrompt="1"/>
          </p:nvPr>
        </p:nvSpPr>
        <p:spPr>
          <a:xfrm>
            <a:off x="479195" y="1028700"/>
            <a:ext cx="1969477" cy="751858"/>
          </a:xfrm>
        </p:spPr>
        <p:txBody>
          <a:bodyPr/>
          <a:lstStyle>
            <a:lvl1pPr>
              <a:defRPr baseline="0">
                <a:solidFill>
                  <a:schemeClr val="bg1"/>
                </a:solidFill>
              </a:defRPr>
            </a:lvl1pPr>
          </a:lstStyle>
          <a:p>
            <a:r>
              <a:rPr lang="en-GB"/>
              <a:t>Contents</a:t>
            </a:r>
            <a:endParaRPr lang="en-US"/>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9" name="Picture 8">
            <a:extLst>
              <a:ext uri="{FF2B5EF4-FFF2-40B4-BE49-F238E27FC236}">
                <a16:creationId xmlns:a16="http://schemas.microsoft.com/office/drawing/2014/main" id="{E788C90F-B6CD-2132-6FF9-7719F022C1AA}"/>
              </a:ext>
            </a:extLst>
          </p:cNvPr>
          <p:cNvPicPr>
            <a:picLocks noChangeAspect="1"/>
          </p:cNvPicPr>
          <p:nvPr userDrawn="1"/>
        </p:nvPicPr>
        <p:blipFill>
          <a:blip r:embed="rId3"/>
          <a:stretch>
            <a:fillRect/>
          </a:stretch>
        </p:blipFill>
        <p:spPr>
          <a:xfrm>
            <a:off x="8730861" y="6255850"/>
            <a:ext cx="2997590" cy="306392"/>
          </a:xfrm>
          <a:prstGeom prst="rect">
            <a:avLst/>
          </a:prstGeom>
        </p:spPr>
      </p:pic>
      <p:sp>
        <p:nvSpPr>
          <p:cNvPr id="14" name="Text Placeholder 9">
            <a:extLst>
              <a:ext uri="{FF2B5EF4-FFF2-40B4-BE49-F238E27FC236}">
                <a16:creationId xmlns:a16="http://schemas.microsoft.com/office/drawing/2014/main" id="{613D1A10-488A-61E7-7DBC-F78E543BC416}"/>
              </a:ext>
            </a:extLst>
          </p:cNvPr>
          <p:cNvSpPr>
            <a:spLocks noGrp="1"/>
          </p:cNvSpPr>
          <p:nvPr>
            <p:ph type="body" sz="quarter" idx="11" hasCustomPrompt="1"/>
          </p:nvPr>
        </p:nvSpPr>
        <p:spPr>
          <a:xfrm>
            <a:off x="3397250" y="1028700"/>
            <a:ext cx="8326438" cy="4467225"/>
          </a:xfrm>
        </p:spPr>
        <p:txBody>
          <a:bodyPr numCol="2" spcCol="468000"/>
          <a:lstStyle>
            <a:lvl1pPr>
              <a:lnSpc>
                <a:spcPts val="1700"/>
              </a:lnSpc>
              <a:spcBef>
                <a:spcPts val="0"/>
              </a:spcBef>
              <a:spcAft>
                <a:spcPts val="600"/>
              </a:spcAft>
              <a:defRPr sz="1400" b="0" i="0" baseline="0">
                <a:solidFill>
                  <a:schemeClr val="bg1"/>
                </a:solidFill>
              </a:defRPr>
            </a:lvl1pPr>
            <a:lvl2pPr>
              <a:defRPr b="0">
                <a:solidFill>
                  <a:schemeClr val="tx1"/>
                </a:solidFill>
              </a:defRPr>
            </a:lvl2pPr>
          </a:lstStyle>
          <a:p>
            <a:pPr lvl="0"/>
            <a:r>
              <a:rPr lang="en-GB"/>
              <a:t>00	Content listing</a:t>
            </a:r>
          </a:p>
        </p:txBody>
      </p:sp>
    </p:spTree>
    <p:extLst>
      <p:ext uri="{BB962C8B-B14F-4D97-AF65-F5344CB8AC3E}">
        <p14:creationId xmlns:p14="http://schemas.microsoft.com/office/powerpoint/2010/main" val="274221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PS_Contents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488B-730D-4CD3-B1CF-428A1D767B61}"/>
              </a:ext>
            </a:extLst>
          </p:cNvPr>
          <p:cNvSpPr>
            <a:spLocks noGrp="1"/>
          </p:cNvSpPr>
          <p:nvPr>
            <p:ph type="title" hasCustomPrompt="1"/>
          </p:nvPr>
        </p:nvSpPr>
        <p:spPr>
          <a:xfrm>
            <a:off x="479195" y="1028700"/>
            <a:ext cx="1969477" cy="751858"/>
          </a:xfrm>
        </p:spPr>
        <p:txBody>
          <a:bodyPr/>
          <a:lstStyle>
            <a:lvl1pPr>
              <a:defRPr baseline="0">
                <a:solidFill>
                  <a:schemeClr val="tx2"/>
                </a:solidFill>
              </a:defRPr>
            </a:lvl1pPr>
          </a:lstStyle>
          <a:p>
            <a:r>
              <a:rPr lang="en-GB"/>
              <a:t>Contents</a:t>
            </a:r>
            <a:endParaRPr lang="en-US"/>
          </a:p>
        </p:txBody>
      </p:sp>
      <p:sp>
        <p:nvSpPr>
          <p:cNvPr id="7" name="Rectangle 6">
            <a:extLst>
              <a:ext uri="{FF2B5EF4-FFF2-40B4-BE49-F238E27FC236}">
                <a16:creationId xmlns:a16="http://schemas.microsoft.com/office/drawing/2014/main"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2482AB-7631-046F-DA12-82C8F481C208}"/>
              </a:ext>
            </a:extLst>
          </p:cNvPr>
          <p:cNvPicPr>
            <a:picLocks noChangeAspect="1"/>
          </p:cNvPicPr>
          <p:nvPr userDrawn="1"/>
        </p:nvPicPr>
        <p:blipFill>
          <a:blip r:embed="rId2"/>
          <a:stretch>
            <a:fillRect/>
          </a:stretch>
        </p:blipFill>
        <p:spPr>
          <a:xfrm>
            <a:off x="257563" y="6217737"/>
            <a:ext cx="1415662" cy="381443"/>
          </a:xfrm>
          <a:prstGeom prst="rect">
            <a:avLst/>
          </a:prstGeom>
        </p:spPr>
      </p:pic>
      <p:pic>
        <p:nvPicPr>
          <p:cNvPr id="5" name="Picture 4">
            <a:extLst>
              <a:ext uri="{FF2B5EF4-FFF2-40B4-BE49-F238E27FC236}">
                <a16:creationId xmlns:a16="http://schemas.microsoft.com/office/drawing/2014/main" id="{BA0224AD-40FA-00AA-7D41-3C07D85EC008}"/>
              </a:ext>
            </a:extLst>
          </p:cNvPr>
          <p:cNvPicPr>
            <a:picLocks noChangeAspect="1"/>
          </p:cNvPicPr>
          <p:nvPr userDrawn="1"/>
        </p:nvPicPr>
        <p:blipFill>
          <a:blip r:embed="rId3"/>
          <a:srcRect/>
          <a:stretch/>
        </p:blipFill>
        <p:spPr>
          <a:xfrm>
            <a:off x="8730862" y="6255850"/>
            <a:ext cx="2997587" cy="306392"/>
          </a:xfrm>
          <a:prstGeom prst="rect">
            <a:avLst/>
          </a:prstGeom>
        </p:spPr>
      </p:pic>
      <p:sp>
        <p:nvSpPr>
          <p:cNvPr id="10" name="Text Placeholder 9">
            <a:extLst>
              <a:ext uri="{FF2B5EF4-FFF2-40B4-BE49-F238E27FC236}">
                <a16:creationId xmlns:a16="http://schemas.microsoft.com/office/drawing/2014/main" id="{03AD32D4-D99B-2491-7801-EA1ED70D7390}"/>
              </a:ext>
            </a:extLst>
          </p:cNvPr>
          <p:cNvSpPr>
            <a:spLocks noGrp="1"/>
          </p:cNvSpPr>
          <p:nvPr>
            <p:ph type="body" sz="quarter" idx="11" hasCustomPrompt="1"/>
          </p:nvPr>
        </p:nvSpPr>
        <p:spPr>
          <a:xfrm>
            <a:off x="3397250" y="1028700"/>
            <a:ext cx="8326438" cy="4467225"/>
          </a:xfrm>
        </p:spPr>
        <p:txBody>
          <a:bodyPr numCol="2" spcCol="468000"/>
          <a:lstStyle>
            <a:lvl1pPr>
              <a:lnSpc>
                <a:spcPts val="1700"/>
              </a:lnSpc>
              <a:spcBef>
                <a:spcPts val="0"/>
              </a:spcBef>
              <a:spcAft>
                <a:spcPts val="600"/>
              </a:spcAft>
              <a:defRPr sz="1400" b="0" i="0" baseline="0">
                <a:solidFill>
                  <a:schemeClr val="tx1"/>
                </a:solidFill>
              </a:defRPr>
            </a:lvl1pPr>
            <a:lvl2pPr>
              <a:defRPr b="0">
                <a:solidFill>
                  <a:schemeClr val="tx1"/>
                </a:solidFill>
              </a:defRPr>
            </a:lvl2pPr>
          </a:lstStyle>
          <a:p>
            <a:pPr lvl="0"/>
            <a:r>
              <a:rPr lang="en-GB"/>
              <a:t>00	Content listing</a:t>
            </a:r>
          </a:p>
        </p:txBody>
      </p:sp>
    </p:spTree>
    <p:extLst>
      <p:ext uri="{BB962C8B-B14F-4D97-AF65-F5344CB8AC3E}">
        <p14:creationId xmlns:p14="http://schemas.microsoft.com/office/powerpoint/2010/main" val="350300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C6D31-58AB-C51B-DDD7-DF808665B719}"/>
              </a:ext>
            </a:extLst>
          </p:cNvPr>
          <p:cNvSpPr>
            <a:spLocks noGrp="1"/>
          </p:cNvSpPr>
          <p:nvPr>
            <p:ph type="title"/>
          </p:nvPr>
        </p:nvSpPr>
        <p:spPr>
          <a:xfrm>
            <a:off x="468923" y="642111"/>
            <a:ext cx="11254154" cy="754889"/>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84CE9E41-AE83-EF0E-1B94-4CB5C02A9CE4}"/>
              </a:ext>
            </a:extLst>
          </p:cNvPr>
          <p:cNvSpPr>
            <a:spLocks noGrp="1"/>
          </p:cNvSpPr>
          <p:nvPr>
            <p:ph type="body" idx="1"/>
          </p:nvPr>
        </p:nvSpPr>
        <p:spPr>
          <a:xfrm>
            <a:off x="468923" y="1610360"/>
            <a:ext cx="11254154" cy="38855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525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p:titleStyle>
    <p:bodyStyle>
      <a:lvl1pPr marL="0" indent="-180000" algn="l" defTabSz="180000" rtl="0" eaLnBrk="1" latinLnBrk="0" hangingPunct="1">
        <a:lnSpc>
          <a:spcPts val="1900"/>
        </a:lnSpc>
        <a:spcBef>
          <a:spcPts val="800"/>
        </a:spcBef>
        <a:spcAft>
          <a:spcPts val="500"/>
        </a:spcAft>
        <a:buFont typeface="Arial" panose="020B0604020202020204" pitchFamily="34" charset="0"/>
        <a:buNone/>
        <a:tabLst/>
        <a:defRPr sz="1600" b="1" i="0" kern="1200" baseline="0">
          <a:solidFill>
            <a:schemeClr val="tx2"/>
          </a:solidFill>
          <a:latin typeface="Arial" panose="020B0604020202020204" pitchFamily="34" charset="0"/>
          <a:ea typeface="+mn-ea"/>
          <a:cs typeface="Arial" panose="020B0604020202020204" pitchFamily="34" charset="0"/>
        </a:defRPr>
      </a:lvl1pPr>
      <a:lvl2pPr marL="0" indent="0" algn="l" defTabSz="180000" rtl="0" eaLnBrk="1" latinLnBrk="0" hangingPunct="1">
        <a:lnSpc>
          <a:spcPts val="1700"/>
        </a:lnSpc>
        <a:spcBef>
          <a:spcPts val="0"/>
        </a:spcBef>
        <a:spcAft>
          <a:spcPts val="600"/>
        </a:spcAft>
        <a:buClr>
          <a:schemeClr val="tx2"/>
        </a:buClr>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2pPr>
      <a:lvl3pPr marL="0" indent="0" algn="l" defTabSz="180000" rtl="0" eaLnBrk="1" latinLnBrk="0" hangingPunct="1">
        <a:lnSpc>
          <a:spcPts val="1550"/>
        </a:lnSpc>
        <a:spcBef>
          <a:spcPts val="0"/>
        </a:spcBef>
        <a:spcAft>
          <a:spcPts val="400"/>
        </a:spcAft>
        <a:buClr>
          <a:schemeClr val="tx2"/>
        </a:buClr>
        <a:buFont typeface="System Font Regular"/>
        <a:buNone/>
        <a:defRPr sz="1200" kern="1200">
          <a:solidFill>
            <a:schemeClr val="tx1"/>
          </a:solidFill>
          <a:latin typeface="Arial" panose="020B0604020202020204" pitchFamily="34" charset="0"/>
          <a:ea typeface="+mn-ea"/>
          <a:cs typeface="Arial" panose="020B0604020202020204" pitchFamily="34" charset="0"/>
        </a:defRPr>
      </a:lvl3pPr>
      <a:lvl4pPr marL="0" indent="0" algn="l" defTabSz="180000" rtl="0" eaLnBrk="1" latinLnBrk="0" hangingPunct="1">
        <a:lnSpc>
          <a:spcPts val="1200"/>
        </a:lnSpc>
        <a:spcBef>
          <a:spcPts val="600"/>
        </a:spcBef>
        <a:spcAft>
          <a:spcPts val="250"/>
        </a:spcAft>
        <a:buFont typeface="Arial" panose="020B0604020202020204" pitchFamily="34" charset="0"/>
        <a:buNone/>
        <a:defRPr sz="900" b="1" kern="1200">
          <a:solidFill>
            <a:schemeClr val="tx1"/>
          </a:solidFill>
          <a:latin typeface="Arial" panose="020B0604020202020204" pitchFamily="34" charset="0"/>
          <a:ea typeface="+mn-ea"/>
          <a:cs typeface="Arial" panose="020B0604020202020204" pitchFamily="34" charset="0"/>
        </a:defRPr>
      </a:lvl4pPr>
      <a:lvl5pPr marL="0" indent="0" algn="l" defTabSz="180000" rtl="0" eaLnBrk="1" latinLnBrk="0" hangingPunct="1">
        <a:lnSpc>
          <a:spcPts val="1200"/>
        </a:lnSpc>
        <a:spcBef>
          <a:spcPts val="0"/>
        </a:spcBef>
        <a:spcAft>
          <a:spcPts val="300"/>
        </a:spcAft>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180000" indent="-180000" algn="l" defTabSz="180000" rtl="0" eaLnBrk="1" latinLnBrk="0" hangingPunct="1">
        <a:lnSpc>
          <a:spcPts val="1700"/>
        </a:lnSpc>
        <a:spcBef>
          <a:spcPts val="0"/>
        </a:spcBef>
        <a:spcAft>
          <a:spcPts val="0"/>
        </a:spcAft>
        <a:buClr>
          <a:schemeClr val="tx2"/>
        </a:buClr>
        <a:buFont typeface="Arial" panose="020B0604020202020204" pitchFamily="34" charset="0"/>
        <a:buChar char="•"/>
        <a:defRPr sz="1400" kern="1200" baseline="0">
          <a:solidFill>
            <a:schemeClr val="tx1"/>
          </a:solidFill>
          <a:latin typeface="Arial" panose="020B0604020202020204" pitchFamily="34" charset="0"/>
          <a:ea typeface="+mn-ea"/>
          <a:cs typeface="+mn-cs"/>
        </a:defRPr>
      </a:lvl6pPr>
      <a:lvl7pPr marL="360000" indent="-180000" algn="l" defTabSz="180000" rtl="0" eaLnBrk="1" latinLnBrk="0" hangingPunct="1">
        <a:lnSpc>
          <a:spcPts val="1550"/>
        </a:lnSpc>
        <a:spcBef>
          <a:spcPts val="0"/>
        </a:spcBef>
        <a:spcAft>
          <a:spcPts val="0"/>
        </a:spcAft>
        <a:buClr>
          <a:schemeClr val="tx2"/>
        </a:buClr>
        <a:buFont typeface="System Font Regular"/>
        <a:buChar char="-"/>
        <a:defRPr sz="1200" kern="1200">
          <a:solidFill>
            <a:schemeClr val="tx1"/>
          </a:solidFill>
          <a:latin typeface="Arial" panose="020B0604020202020204" pitchFamily="34" charset="0"/>
          <a:ea typeface="+mn-ea"/>
          <a:cs typeface="Arial" panose="020B0604020202020204" pitchFamily="34" charset="0"/>
        </a:defRPr>
      </a:lvl7pPr>
      <a:lvl8pPr marL="540000" indent="-180000" algn="l" defTabSz="180000" rtl="0" eaLnBrk="1" latinLnBrk="0" hangingPunct="1">
        <a:lnSpc>
          <a:spcPts val="1200"/>
        </a:lnSpc>
        <a:spcBef>
          <a:spcPts val="0"/>
        </a:spcBef>
        <a:buClr>
          <a:schemeClr val="tx2"/>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8pPr>
      <a:lvl9pPr marL="720000" indent="-180000" algn="l" defTabSz="180000" rtl="0" eaLnBrk="1" latinLnBrk="0" hangingPunct="1">
        <a:lnSpc>
          <a:spcPts val="1200"/>
        </a:lnSpc>
        <a:spcBef>
          <a:spcPts val="0"/>
        </a:spcBef>
        <a:buClr>
          <a:schemeClr val="tx2"/>
        </a:buClr>
        <a:buFont typeface="System Font Regular"/>
        <a:buChar char="-"/>
        <a:defRPr sz="9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mailto:SSCL.MPS.McCloud.Remedy@police.sscl.com"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mpsweb.intranet.mps/support/pension-remedy-hub/" TargetMode="External"/><Relationship Id="rId2" Type="http://schemas.openxmlformats.org/officeDocument/2006/relationships/hyperlink" Target="https://policepensioninfo.co.uk/" TargetMode="External"/><Relationship Id="rId1" Type="http://schemas.openxmlformats.org/officeDocument/2006/relationships/slideLayout" Target="../slideLayouts/slideLayout14.xml"/><Relationship Id="rId5" Type="http://schemas.openxmlformats.org/officeDocument/2006/relationships/hyperlink" Target="https://www.gov.uk/government/publications/public-service-pensions-remedy-newsletter-october-2023/newsletter-on-the-public-service-pensions-remedy-october-2023" TargetMode="External"/><Relationship Id="rId4" Type="http://schemas.openxmlformats.org/officeDocument/2006/relationships/hyperlink" Target="https://www.gov.uk/government/collections/how-the-public-service-pension-remedy-affects-your-pens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media/652694242548ca0014ddf113/check_what_information_you_will_need.ods" TargetMode="External"/><Relationship Id="rId2" Type="http://schemas.openxmlformats.org/officeDocument/2006/relationships/hyperlink" Target="https://www.gov.uk/guidance/calculate-your-public-service-pension-adjustment" TargetMode="External"/><Relationship Id="rId1" Type="http://schemas.openxmlformats.org/officeDocument/2006/relationships/slideLayout" Target="../slideLayouts/slideLayout14.xml"/><Relationship Id="rId5" Type="http://schemas.openxmlformats.org/officeDocument/2006/relationships/hyperlink" Target="https://www.gov.uk/government/publications/public-service-pensions-remedy-newsletter-october-2023/newsletter-on-the-public-service-pensions-remedy-october-2023" TargetMode="External"/><Relationship Id="rId4" Type="http://schemas.openxmlformats.org/officeDocument/2006/relationships/hyperlink" Target="https://www.gov.uk/government/collections/how-the-public-service-pension-remedy-affects-your-pens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748631" y="1829799"/>
            <a:ext cx="9417621" cy="832241"/>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sz="3600" dirty="0">
                <a:solidFill>
                  <a:srgbClr val="000099"/>
                </a:solidFill>
              </a:rPr>
              <a:t>McCloud Pension Remedy</a:t>
            </a:r>
          </a:p>
        </p:txBody>
      </p:sp>
      <p:sp>
        <p:nvSpPr>
          <p:cNvPr id="8" name="Text Placeholder 5"/>
          <p:cNvSpPr>
            <a:spLocks noGrp="1"/>
          </p:cNvSpPr>
          <p:nvPr>
            <p:ph type="body" sz="quarter" idx="4294967295"/>
          </p:nvPr>
        </p:nvSpPr>
        <p:spPr>
          <a:xfrm>
            <a:off x="624181" y="2972798"/>
            <a:ext cx="5284245" cy="744319"/>
          </a:xfrm>
          <a:prstGeom prst="rect">
            <a:avLst/>
          </a:prstGeom>
        </p:spPr>
        <p:txBody>
          <a:bodyPr/>
          <a:lstStyle/>
          <a:p>
            <a:r>
              <a:rPr lang="en-GB" sz="3600" dirty="0"/>
              <a:t> Officer Drop in Session</a:t>
            </a:r>
          </a:p>
        </p:txBody>
      </p:sp>
      <p:sp>
        <p:nvSpPr>
          <p:cNvPr id="9" name="Subtitle 2"/>
          <p:cNvSpPr txBox="1">
            <a:spLocks/>
          </p:cNvSpPr>
          <p:nvPr/>
        </p:nvSpPr>
        <p:spPr>
          <a:xfrm>
            <a:off x="748631" y="4771043"/>
            <a:ext cx="8997253" cy="1129371"/>
          </a:xfrm>
          <a:prstGeom prst="rect">
            <a:avLst/>
          </a:prstGeom>
        </p:spPr>
        <p:txBody>
          <a:bodyPr lIns="91440" tIns="45720" rIns="91440" bIns="45720" anchor="t"/>
          <a:lstStyle>
            <a:lvl1pPr marL="0" indent="-180000" algn="l" defTabSz="180000" rtl="0" eaLnBrk="1" latinLnBrk="0" hangingPunct="1">
              <a:lnSpc>
                <a:spcPts val="1900"/>
              </a:lnSpc>
              <a:spcBef>
                <a:spcPts val="800"/>
              </a:spcBef>
              <a:spcAft>
                <a:spcPts val="500"/>
              </a:spcAft>
              <a:buFont typeface="Arial" panose="020B0604020202020204" pitchFamily="34" charset="0"/>
              <a:buNone/>
              <a:tabLst/>
              <a:defRPr sz="1600" b="1" i="0" kern="1200" baseline="0">
                <a:solidFill>
                  <a:schemeClr val="tx2"/>
                </a:solidFill>
                <a:latin typeface="Arial" panose="020B0604020202020204" pitchFamily="34" charset="0"/>
                <a:ea typeface="+mn-ea"/>
                <a:cs typeface="Arial" panose="020B0604020202020204" pitchFamily="34" charset="0"/>
              </a:defRPr>
            </a:lvl1pPr>
            <a:lvl2pPr marL="0" indent="0" algn="l" defTabSz="180000" rtl="0" eaLnBrk="1" latinLnBrk="0" hangingPunct="1">
              <a:lnSpc>
                <a:spcPts val="1700"/>
              </a:lnSpc>
              <a:spcBef>
                <a:spcPts val="0"/>
              </a:spcBef>
              <a:spcAft>
                <a:spcPts val="600"/>
              </a:spcAft>
              <a:buClr>
                <a:schemeClr val="tx2"/>
              </a:buClr>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2pPr>
            <a:lvl3pPr marL="0" indent="0" algn="l" defTabSz="180000" rtl="0" eaLnBrk="1" latinLnBrk="0" hangingPunct="1">
              <a:lnSpc>
                <a:spcPts val="1550"/>
              </a:lnSpc>
              <a:spcBef>
                <a:spcPts val="0"/>
              </a:spcBef>
              <a:spcAft>
                <a:spcPts val="400"/>
              </a:spcAft>
              <a:buClr>
                <a:schemeClr val="tx2"/>
              </a:buClr>
              <a:buFont typeface="System Font Regular"/>
              <a:buNone/>
              <a:defRPr sz="1200" kern="1200">
                <a:solidFill>
                  <a:schemeClr val="tx1"/>
                </a:solidFill>
                <a:latin typeface="Arial" panose="020B0604020202020204" pitchFamily="34" charset="0"/>
                <a:ea typeface="+mn-ea"/>
                <a:cs typeface="Arial" panose="020B0604020202020204" pitchFamily="34" charset="0"/>
              </a:defRPr>
            </a:lvl3pPr>
            <a:lvl4pPr marL="0" indent="0" algn="l" defTabSz="180000" rtl="0" eaLnBrk="1" latinLnBrk="0" hangingPunct="1">
              <a:lnSpc>
                <a:spcPts val="1200"/>
              </a:lnSpc>
              <a:spcBef>
                <a:spcPts val="600"/>
              </a:spcBef>
              <a:spcAft>
                <a:spcPts val="250"/>
              </a:spcAft>
              <a:buFont typeface="Arial" panose="020B0604020202020204" pitchFamily="34" charset="0"/>
              <a:buNone/>
              <a:defRPr sz="900" b="1" kern="1200">
                <a:solidFill>
                  <a:schemeClr val="tx1"/>
                </a:solidFill>
                <a:latin typeface="Arial" panose="020B0604020202020204" pitchFamily="34" charset="0"/>
                <a:ea typeface="+mn-ea"/>
                <a:cs typeface="Arial" panose="020B0604020202020204" pitchFamily="34" charset="0"/>
              </a:defRPr>
            </a:lvl4pPr>
            <a:lvl5pPr marL="0" indent="0" algn="l" defTabSz="180000" rtl="0" eaLnBrk="1" latinLnBrk="0" hangingPunct="1">
              <a:lnSpc>
                <a:spcPts val="1200"/>
              </a:lnSpc>
              <a:spcBef>
                <a:spcPts val="0"/>
              </a:spcBef>
              <a:spcAft>
                <a:spcPts val="300"/>
              </a:spcAft>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180000" indent="-180000" algn="l" defTabSz="180000" rtl="0" eaLnBrk="1" latinLnBrk="0" hangingPunct="1">
              <a:lnSpc>
                <a:spcPts val="1700"/>
              </a:lnSpc>
              <a:spcBef>
                <a:spcPts val="0"/>
              </a:spcBef>
              <a:spcAft>
                <a:spcPts val="0"/>
              </a:spcAft>
              <a:buClr>
                <a:schemeClr val="tx2"/>
              </a:buClr>
              <a:buFont typeface="Arial" panose="020B0604020202020204" pitchFamily="34" charset="0"/>
              <a:buChar char="•"/>
              <a:defRPr sz="1400" kern="1200" baseline="0">
                <a:solidFill>
                  <a:schemeClr val="tx1"/>
                </a:solidFill>
                <a:latin typeface="Arial" panose="020B0604020202020204" pitchFamily="34" charset="0"/>
                <a:ea typeface="+mn-ea"/>
                <a:cs typeface="+mn-cs"/>
              </a:defRPr>
            </a:lvl6pPr>
            <a:lvl7pPr marL="360000" indent="-180000" algn="l" defTabSz="180000" rtl="0" eaLnBrk="1" latinLnBrk="0" hangingPunct="1">
              <a:lnSpc>
                <a:spcPts val="1550"/>
              </a:lnSpc>
              <a:spcBef>
                <a:spcPts val="0"/>
              </a:spcBef>
              <a:spcAft>
                <a:spcPts val="0"/>
              </a:spcAft>
              <a:buClr>
                <a:schemeClr val="tx2"/>
              </a:buClr>
              <a:buFont typeface="System Font Regular"/>
              <a:buChar char="-"/>
              <a:defRPr sz="1200" kern="1200">
                <a:solidFill>
                  <a:schemeClr val="tx1"/>
                </a:solidFill>
                <a:latin typeface="Arial" panose="020B0604020202020204" pitchFamily="34" charset="0"/>
                <a:ea typeface="+mn-ea"/>
                <a:cs typeface="Arial" panose="020B0604020202020204" pitchFamily="34" charset="0"/>
              </a:defRPr>
            </a:lvl7pPr>
            <a:lvl8pPr marL="540000" indent="-180000" algn="l" defTabSz="180000" rtl="0" eaLnBrk="1" latinLnBrk="0" hangingPunct="1">
              <a:lnSpc>
                <a:spcPts val="1200"/>
              </a:lnSpc>
              <a:spcBef>
                <a:spcPts val="0"/>
              </a:spcBef>
              <a:buClr>
                <a:schemeClr val="tx2"/>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8pPr>
            <a:lvl9pPr marL="720000" indent="-180000" algn="l" defTabSz="180000" rtl="0" eaLnBrk="1" latinLnBrk="0" hangingPunct="1">
              <a:lnSpc>
                <a:spcPts val="1200"/>
              </a:lnSpc>
              <a:spcBef>
                <a:spcPts val="0"/>
              </a:spcBef>
              <a:buClr>
                <a:schemeClr val="tx2"/>
              </a:buClr>
              <a:buFont typeface="System Font Regular"/>
              <a:buChar char="-"/>
              <a:defRPr sz="900" kern="1200">
                <a:solidFill>
                  <a:schemeClr val="tx1"/>
                </a:solidFill>
                <a:latin typeface="Arial" panose="020B0604020202020204" pitchFamily="34" charset="0"/>
                <a:ea typeface="+mn-ea"/>
                <a:cs typeface="Arial" panose="020B0604020202020204" pitchFamily="34" charset="0"/>
              </a:defRPr>
            </a:lvl9pPr>
          </a:lstStyle>
          <a:p>
            <a:r>
              <a:rPr lang="en-GB" sz="2400" dirty="0">
                <a:cs typeface="Arial"/>
              </a:rPr>
              <a:t>20 August 2024</a:t>
            </a:r>
          </a:p>
        </p:txBody>
      </p:sp>
    </p:spTree>
    <p:extLst>
      <p:ext uri="{BB962C8B-B14F-4D97-AF65-F5344CB8AC3E}">
        <p14:creationId xmlns:p14="http://schemas.microsoft.com/office/powerpoint/2010/main" val="3232474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Contributions – Interest – PPS 2006</a:t>
            </a:r>
          </a:p>
        </p:txBody>
      </p:sp>
      <p:sp>
        <p:nvSpPr>
          <p:cNvPr id="7" name="Rounded Rectangle 6"/>
          <p:cNvSpPr/>
          <p:nvPr/>
        </p:nvSpPr>
        <p:spPr>
          <a:xfrm>
            <a:off x="1060488" y="1271503"/>
            <a:ext cx="2873055" cy="25754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bg1"/>
              </a:solidFill>
            </a:endParaRPr>
          </a:p>
        </p:txBody>
      </p:sp>
      <p:sp>
        <p:nvSpPr>
          <p:cNvPr id="8" name="TextBox 7"/>
          <p:cNvSpPr txBox="1"/>
          <p:nvPr/>
        </p:nvSpPr>
        <p:spPr>
          <a:xfrm>
            <a:off x="1211985" y="1380061"/>
            <a:ext cx="2570059" cy="646331"/>
          </a:xfrm>
          <a:prstGeom prst="rect">
            <a:avLst/>
          </a:prstGeom>
          <a:noFill/>
        </p:spPr>
        <p:txBody>
          <a:bodyPr wrap="square" rtlCol="0">
            <a:spAutoFit/>
          </a:bodyPr>
          <a:lstStyle/>
          <a:p>
            <a:pPr algn="ctr"/>
            <a:r>
              <a:rPr lang="en-GB" dirty="0">
                <a:solidFill>
                  <a:schemeClr val="bg1"/>
                </a:solidFill>
              </a:rPr>
              <a:t>Interest on Money Owed to Officer</a:t>
            </a:r>
          </a:p>
        </p:txBody>
      </p:sp>
      <p:sp>
        <p:nvSpPr>
          <p:cNvPr id="10" name="TextBox 9"/>
          <p:cNvSpPr txBox="1"/>
          <p:nvPr/>
        </p:nvSpPr>
        <p:spPr>
          <a:xfrm>
            <a:off x="1130827" y="2175082"/>
            <a:ext cx="2802716"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8% ‘Simple’ Rate</a:t>
            </a:r>
          </a:p>
          <a:p>
            <a:pPr marL="285750" indent="-285750">
              <a:buFont typeface="Arial" panose="020B0604020202020204" pitchFamily="34" charset="0"/>
              <a:buChar char="•"/>
            </a:pPr>
            <a:r>
              <a:rPr lang="en-GB" dirty="0">
                <a:solidFill>
                  <a:schemeClr val="bg1"/>
                </a:solidFill>
              </a:rPr>
              <a:t>From 29</a:t>
            </a:r>
            <a:r>
              <a:rPr lang="en-GB" baseline="30000" dirty="0">
                <a:solidFill>
                  <a:schemeClr val="bg1"/>
                </a:solidFill>
              </a:rPr>
              <a:t>th</a:t>
            </a:r>
            <a:r>
              <a:rPr lang="en-GB" dirty="0">
                <a:solidFill>
                  <a:schemeClr val="bg1"/>
                </a:solidFill>
              </a:rPr>
              <a:t> September 2024 changes to NS&amp;I Direct Saver rate</a:t>
            </a:r>
          </a:p>
          <a:p>
            <a:pPr marL="285750" indent="-285750">
              <a:buFont typeface="Arial" panose="020B0604020202020204" pitchFamily="34" charset="0"/>
              <a:buChar char="•"/>
            </a:pPr>
            <a:r>
              <a:rPr lang="en-GB" dirty="0">
                <a:solidFill>
                  <a:schemeClr val="bg1"/>
                </a:solidFill>
              </a:rPr>
              <a:t>Paid as compensation</a:t>
            </a:r>
          </a:p>
        </p:txBody>
      </p:sp>
      <p:sp>
        <p:nvSpPr>
          <p:cNvPr id="14" name="TextBox 13"/>
          <p:cNvSpPr txBox="1"/>
          <p:nvPr/>
        </p:nvSpPr>
        <p:spPr>
          <a:xfrm>
            <a:off x="1882907" y="6130267"/>
            <a:ext cx="6871526" cy="369332"/>
          </a:xfrm>
          <a:prstGeom prst="rect">
            <a:avLst/>
          </a:prstGeom>
          <a:noFill/>
        </p:spPr>
        <p:txBody>
          <a:bodyPr wrap="square" rtlCol="0">
            <a:spAutoFit/>
          </a:bodyPr>
          <a:lstStyle/>
          <a:p>
            <a:pPr algn="ctr"/>
            <a:r>
              <a:rPr lang="en-GB" dirty="0"/>
              <a:t>Disclaimer: figures are indicative – amounts will vary</a:t>
            </a:r>
          </a:p>
        </p:txBody>
      </p:sp>
      <p:sp>
        <p:nvSpPr>
          <p:cNvPr id="15" name="TextBox 14"/>
          <p:cNvSpPr txBox="1"/>
          <p:nvPr/>
        </p:nvSpPr>
        <p:spPr>
          <a:xfrm>
            <a:off x="1130827" y="6516239"/>
            <a:ext cx="8299939" cy="307777"/>
          </a:xfrm>
          <a:prstGeom prst="rect">
            <a:avLst/>
          </a:prstGeom>
          <a:noFill/>
        </p:spPr>
        <p:txBody>
          <a:bodyPr wrap="square" rtlCol="0">
            <a:spAutoFit/>
          </a:bodyPr>
          <a:lstStyle/>
          <a:p>
            <a:pPr algn="ctr"/>
            <a:r>
              <a:rPr lang="en-GB" sz="1400" dirty="0"/>
              <a:t>Disclaimer: figures are indicative and based on a leaver, not ABS – amounts will vary</a:t>
            </a:r>
          </a:p>
        </p:txBody>
      </p:sp>
      <p:graphicFrame>
        <p:nvGraphicFramePr>
          <p:cNvPr id="3" name="Table 2"/>
          <p:cNvGraphicFramePr>
            <a:graphicFrameLocks noGrp="1"/>
          </p:cNvGraphicFramePr>
          <p:nvPr>
            <p:extLst>
              <p:ext uri="{D42A27DB-BD31-4B8C-83A1-F6EECF244321}">
                <p14:modId xmlns:p14="http://schemas.microsoft.com/office/powerpoint/2010/main" val="3218717321"/>
              </p:ext>
            </p:extLst>
          </p:nvPr>
        </p:nvGraphicFramePr>
        <p:xfrm>
          <a:off x="1130827" y="3801100"/>
          <a:ext cx="8943808" cy="2228850"/>
        </p:xfrm>
        <a:graphic>
          <a:graphicData uri="http://schemas.openxmlformats.org/drawingml/2006/table">
            <a:tbl>
              <a:tblPr/>
              <a:tblGrid>
                <a:gridCol w="442681">
                  <a:extLst>
                    <a:ext uri="{9D8B030D-6E8A-4147-A177-3AD203B41FA5}">
                      <a16:colId xmlns:a16="http://schemas.microsoft.com/office/drawing/2014/main" val="4275944765"/>
                    </a:ext>
                  </a:extLst>
                </a:gridCol>
                <a:gridCol w="2656088">
                  <a:extLst>
                    <a:ext uri="{9D8B030D-6E8A-4147-A177-3AD203B41FA5}">
                      <a16:colId xmlns:a16="http://schemas.microsoft.com/office/drawing/2014/main" val="377003917"/>
                    </a:ext>
                  </a:extLst>
                </a:gridCol>
                <a:gridCol w="696814">
                  <a:extLst>
                    <a:ext uri="{9D8B030D-6E8A-4147-A177-3AD203B41FA5}">
                      <a16:colId xmlns:a16="http://schemas.microsoft.com/office/drawing/2014/main" val="3159213281"/>
                    </a:ext>
                  </a:extLst>
                </a:gridCol>
                <a:gridCol w="696814">
                  <a:extLst>
                    <a:ext uri="{9D8B030D-6E8A-4147-A177-3AD203B41FA5}">
                      <a16:colId xmlns:a16="http://schemas.microsoft.com/office/drawing/2014/main" val="2421264528"/>
                    </a:ext>
                  </a:extLst>
                </a:gridCol>
                <a:gridCol w="696814">
                  <a:extLst>
                    <a:ext uri="{9D8B030D-6E8A-4147-A177-3AD203B41FA5}">
                      <a16:colId xmlns:a16="http://schemas.microsoft.com/office/drawing/2014/main" val="1564767421"/>
                    </a:ext>
                  </a:extLst>
                </a:gridCol>
                <a:gridCol w="696814">
                  <a:extLst>
                    <a:ext uri="{9D8B030D-6E8A-4147-A177-3AD203B41FA5}">
                      <a16:colId xmlns:a16="http://schemas.microsoft.com/office/drawing/2014/main" val="1559748314"/>
                    </a:ext>
                  </a:extLst>
                </a:gridCol>
                <a:gridCol w="696814">
                  <a:extLst>
                    <a:ext uri="{9D8B030D-6E8A-4147-A177-3AD203B41FA5}">
                      <a16:colId xmlns:a16="http://schemas.microsoft.com/office/drawing/2014/main" val="2723131871"/>
                    </a:ext>
                  </a:extLst>
                </a:gridCol>
                <a:gridCol w="696814">
                  <a:extLst>
                    <a:ext uri="{9D8B030D-6E8A-4147-A177-3AD203B41FA5}">
                      <a16:colId xmlns:a16="http://schemas.microsoft.com/office/drawing/2014/main" val="3034770923"/>
                    </a:ext>
                  </a:extLst>
                </a:gridCol>
                <a:gridCol w="696814">
                  <a:extLst>
                    <a:ext uri="{9D8B030D-6E8A-4147-A177-3AD203B41FA5}">
                      <a16:colId xmlns:a16="http://schemas.microsoft.com/office/drawing/2014/main" val="3353024014"/>
                    </a:ext>
                  </a:extLst>
                </a:gridCol>
                <a:gridCol w="967341">
                  <a:extLst>
                    <a:ext uri="{9D8B030D-6E8A-4147-A177-3AD203B41FA5}">
                      <a16:colId xmlns:a16="http://schemas.microsoft.com/office/drawing/2014/main" val="3439368752"/>
                    </a:ext>
                  </a:extLst>
                </a:gridCol>
              </a:tblGrid>
              <a:tr h="190500">
                <a:tc>
                  <a:txBody>
                    <a:bodyPr/>
                    <a:lstStyle/>
                    <a:p>
                      <a:pPr algn="l" fontAlgn="b"/>
                      <a:endParaRPr lang="en-GB" sz="1100" b="1"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7">
                  <a:txBody>
                    <a:bodyPr/>
                    <a:lstStyle/>
                    <a:p>
                      <a:pPr algn="ctr" fontAlgn="b"/>
                      <a:r>
                        <a:rPr lang="en-GB" sz="1100" b="1" i="0" u="none" strike="noStrike">
                          <a:solidFill>
                            <a:srgbClr val="000000"/>
                          </a:solidFill>
                          <a:effectLst/>
                          <a:latin typeface="Calibri" panose="020F0502020204030204" pitchFamily="34" charset="0"/>
                        </a:rPr>
                        <a:t>With interest to 31 August 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7741"/>
                  </a:ext>
                </a:extLst>
              </a:tr>
              <a:tr h="184150">
                <a:tc>
                  <a:txBody>
                    <a:bodyPr/>
                    <a:lstStyle/>
                    <a:p>
                      <a:pPr algn="ctr" fontAlgn="ctr"/>
                      <a:endParaRPr lang="en-GB" sz="1100" b="1" i="0" u="none" strike="noStrike">
                        <a:solidFill>
                          <a:srgbClr val="000000"/>
                        </a:solidFill>
                        <a:effectLst/>
                        <a:latin typeface="Calibri" panose="020F0502020204030204" pitchFamily="34" charset="0"/>
                      </a:endParaRP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1" i="0" u="none" strike="noStrike">
                          <a:solidFill>
                            <a:srgbClr val="000000"/>
                          </a:solidFill>
                          <a:effectLst/>
                          <a:latin typeface="Calibri" panose="020F0502020204030204" pitchFamily="34" charset="0"/>
                        </a:rPr>
                        <a:t>Years</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1</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2</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3</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5</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6</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8793139"/>
                  </a:ext>
                </a:extLst>
              </a:tr>
              <a:tr h="742950">
                <a:tc>
                  <a:txBody>
                    <a:bodyPr/>
                    <a:lstStyle/>
                    <a:p>
                      <a:pPr algn="ctr" fontAlgn="ctr"/>
                      <a:endParaRPr lang="en-GB" sz="1100" b="1" i="0" u="none" strike="noStrike">
                        <a:solidFill>
                          <a:srgbClr val="000000"/>
                        </a:solidFill>
                        <a:effectLst/>
                        <a:latin typeface="Calibri" panose="020F0502020204030204" pitchFamily="34" charset="0"/>
                      </a:endParaRP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PPS 2006</a:t>
                      </a:r>
                    </a:p>
                  </a:txBody>
                  <a:tcPr marL="6350" marR="6350" marT="63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15/16</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16/17</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17/18</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18/19</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19/20</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20/21</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21/22</a:t>
                      </a: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 for remedy period at 31/08/2024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393092"/>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Salary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£40,114</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£40,208</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£40,610</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£41,255</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£42,201</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£43,254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£43,698</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74850957"/>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PPS 2015 Contributions Paid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£5,350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£5,400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£5,460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£5,550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£5,670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£5,810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£5,870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93234802"/>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Contributions owed to member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£550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£550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£570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£580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£580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£600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£600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8950746"/>
                  </a:ext>
                </a:extLst>
              </a:tr>
              <a:tr h="184150">
                <a:tc>
                  <a:txBody>
                    <a:bodyPr/>
                    <a:lstStyle/>
                    <a:p>
                      <a:pPr algn="l" fontAlgn="b"/>
                      <a:r>
                        <a:rPr lang="en-GB" sz="1100" b="1" i="0" u="none" strike="noStrike">
                          <a:solidFill>
                            <a:srgbClr val="000000"/>
                          </a:solidFill>
                          <a:effectLst/>
                          <a:latin typeface="Calibri" panose="020F0502020204030204" pitchFamily="34" charset="0"/>
                        </a:rPr>
                        <a:t>PC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Tax relief owed by member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-£110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-£110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-£110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-£120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-£120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-£120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-£120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6645407"/>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Interest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£310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£280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£250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£210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£180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£150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48428211"/>
                  </a:ext>
                </a:extLst>
              </a:tr>
              <a:tr h="19050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Total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£750</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£720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£710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£670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£640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£630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£590</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£4,710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670389"/>
                  </a:ext>
                </a:extLst>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3846099560"/>
              </p:ext>
            </p:extLst>
          </p:nvPr>
        </p:nvGraphicFramePr>
        <p:xfrm>
          <a:off x="4085040" y="909210"/>
          <a:ext cx="6373745"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821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Contributions – When?</a:t>
            </a:r>
          </a:p>
        </p:txBody>
      </p:sp>
      <p:sp>
        <p:nvSpPr>
          <p:cNvPr id="3" name="TextBox 2"/>
          <p:cNvSpPr txBox="1"/>
          <p:nvPr/>
        </p:nvSpPr>
        <p:spPr>
          <a:xfrm>
            <a:off x="468923" y="1164342"/>
            <a:ext cx="10074632" cy="2031325"/>
          </a:xfrm>
          <a:prstGeom prst="rect">
            <a:avLst/>
          </a:prstGeom>
          <a:noFill/>
        </p:spPr>
        <p:txBody>
          <a:bodyPr wrap="square" rtlCol="0">
            <a:spAutoFit/>
          </a:bodyPr>
          <a:lstStyle/>
          <a:p>
            <a:pPr marL="285750" indent="-285750">
              <a:buFont typeface="Arial" panose="020B0604020202020204" pitchFamily="34" charset="0"/>
              <a:buChar char="•"/>
            </a:pPr>
            <a:r>
              <a:rPr lang="en-GB" dirty="0"/>
              <a:t>31 August 2024 – First ABS/RSS sent to members. You will have 3 months to pay/receive in full the contributions and interest.</a:t>
            </a:r>
          </a:p>
          <a:p>
            <a:pPr marL="285750" indent="-285750">
              <a:buFont typeface="Arial" panose="020B0604020202020204" pitchFamily="34" charset="0"/>
              <a:buChar char="•"/>
            </a:pPr>
            <a:r>
              <a:rPr lang="en-GB" dirty="0"/>
              <a:t>Each year thereafter a new ABS/RSS is sent to members, with additional interest added and there is 3-months to pay/receive the full contributions and interest</a:t>
            </a:r>
          </a:p>
          <a:p>
            <a:r>
              <a:rPr lang="en-GB" dirty="0"/>
              <a:t>Or,</a:t>
            </a:r>
          </a:p>
          <a:p>
            <a:pPr marL="285750" indent="-285750">
              <a:buFont typeface="Arial" panose="020B0604020202020204" pitchFamily="34" charset="0"/>
              <a:buChar char="•"/>
            </a:pPr>
            <a:r>
              <a:rPr lang="en-GB" dirty="0"/>
              <a:t>You can make any contribution adjustment at your date of retirement and it will be deducted from any pension benefits. Interest will be calculated up to the day of retirement.  </a:t>
            </a:r>
          </a:p>
        </p:txBody>
      </p:sp>
      <p:sp>
        <p:nvSpPr>
          <p:cNvPr id="14" name="Title 1"/>
          <p:cNvSpPr txBox="1">
            <a:spLocks/>
          </p:cNvSpPr>
          <p:nvPr/>
        </p:nvSpPr>
        <p:spPr>
          <a:xfrm>
            <a:off x="468923" y="3721673"/>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dirty="0"/>
              <a:t>Contributions – How?</a:t>
            </a:r>
          </a:p>
        </p:txBody>
      </p:sp>
      <p:sp>
        <p:nvSpPr>
          <p:cNvPr id="16" name="TextBox 15"/>
          <p:cNvSpPr txBox="1"/>
          <p:nvPr/>
        </p:nvSpPr>
        <p:spPr>
          <a:xfrm>
            <a:off x="468923" y="4277669"/>
            <a:ext cx="10074632" cy="1200329"/>
          </a:xfrm>
          <a:prstGeom prst="rect">
            <a:avLst/>
          </a:prstGeom>
          <a:noFill/>
        </p:spPr>
        <p:txBody>
          <a:bodyPr wrap="square" rtlCol="0">
            <a:spAutoFit/>
          </a:bodyPr>
          <a:lstStyle/>
          <a:p>
            <a:pPr marL="285750" indent="-285750">
              <a:buFont typeface="Arial" panose="020B0604020202020204" pitchFamily="34" charset="0"/>
              <a:buChar char="•"/>
            </a:pPr>
            <a:r>
              <a:rPr lang="en-GB" dirty="0"/>
              <a:t>If you want to make your contribution adjustment before retirement, details will be included in the ABS/RSS.</a:t>
            </a:r>
          </a:p>
          <a:p>
            <a:pPr marL="285750" indent="-285750">
              <a:buFont typeface="Arial" panose="020B0604020202020204" pitchFamily="34" charset="0"/>
              <a:buChar char="•"/>
            </a:pPr>
            <a:r>
              <a:rPr lang="en-GB" dirty="0"/>
              <a:t>If choosing to leave it until retirement, the contribution adjustment will normally be Added/Deducted from the  lump sum payment.  </a:t>
            </a:r>
          </a:p>
        </p:txBody>
      </p:sp>
    </p:spTree>
    <p:extLst>
      <p:ext uri="{BB962C8B-B14F-4D97-AF65-F5344CB8AC3E}">
        <p14:creationId xmlns:p14="http://schemas.microsoft.com/office/powerpoint/2010/main" val="261101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21" y="3551948"/>
            <a:ext cx="11254154" cy="754889"/>
          </a:xfrm>
        </p:spPr>
        <p:txBody>
          <a:bodyPr/>
          <a:lstStyle/>
          <a:p>
            <a:r>
              <a:rPr lang="en-GB" dirty="0"/>
              <a:t>Contributions – Interest – PPS 2006</a:t>
            </a:r>
          </a:p>
        </p:txBody>
      </p:sp>
      <p:sp>
        <p:nvSpPr>
          <p:cNvPr id="14" name="TextBox 13"/>
          <p:cNvSpPr txBox="1"/>
          <p:nvPr/>
        </p:nvSpPr>
        <p:spPr>
          <a:xfrm>
            <a:off x="1882907" y="6130267"/>
            <a:ext cx="6871526" cy="369332"/>
          </a:xfrm>
          <a:prstGeom prst="rect">
            <a:avLst/>
          </a:prstGeom>
          <a:noFill/>
        </p:spPr>
        <p:txBody>
          <a:bodyPr wrap="square" rtlCol="0">
            <a:spAutoFit/>
          </a:bodyPr>
          <a:lstStyle/>
          <a:p>
            <a:pPr algn="ctr"/>
            <a:r>
              <a:rPr lang="en-GB" dirty="0"/>
              <a:t>Disclaimer: figures are indicative – amounts will vary</a:t>
            </a:r>
          </a:p>
        </p:txBody>
      </p:sp>
      <p:sp>
        <p:nvSpPr>
          <p:cNvPr id="15" name="TextBox 14"/>
          <p:cNvSpPr txBox="1"/>
          <p:nvPr/>
        </p:nvSpPr>
        <p:spPr>
          <a:xfrm>
            <a:off x="1130827" y="6516239"/>
            <a:ext cx="8299939" cy="307777"/>
          </a:xfrm>
          <a:prstGeom prst="rect">
            <a:avLst/>
          </a:prstGeom>
          <a:noFill/>
        </p:spPr>
        <p:txBody>
          <a:bodyPr wrap="square" rtlCol="0">
            <a:spAutoFit/>
          </a:bodyPr>
          <a:lstStyle/>
          <a:p>
            <a:pPr algn="ctr"/>
            <a:r>
              <a:rPr lang="en-GB" sz="1400" dirty="0"/>
              <a:t>Disclaimer: figures are indicative and based on a leaver, not ABS – amounts will vary</a:t>
            </a:r>
          </a:p>
        </p:txBody>
      </p:sp>
      <p:sp>
        <p:nvSpPr>
          <p:cNvPr id="11" name="Title 1"/>
          <p:cNvSpPr txBox="1">
            <a:spLocks/>
          </p:cNvSpPr>
          <p:nvPr/>
        </p:nvSpPr>
        <p:spPr>
          <a:xfrm>
            <a:off x="366121" y="734762"/>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dirty="0"/>
              <a:t>Contributions – Interest – PPS 1987</a:t>
            </a:r>
          </a:p>
        </p:txBody>
      </p:sp>
      <p:graphicFrame>
        <p:nvGraphicFramePr>
          <p:cNvPr id="4" name="Table 3"/>
          <p:cNvGraphicFramePr>
            <a:graphicFrameLocks noGrp="1"/>
          </p:cNvGraphicFramePr>
          <p:nvPr>
            <p:extLst>
              <p:ext uri="{D42A27DB-BD31-4B8C-83A1-F6EECF244321}">
                <p14:modId xmlns:p14="http://schemas.microsoft.com/office/powerpoint/2010/main" val="1724199018"/>
              </p:ext>
            </p:extLst>
          </p:nvPr>
        </p:nvGraphicFramePr>
        <p:xfrm>
          <a:off x="2013966" y="3956620"/>
          <a:ext cx="7416800" cy="2038350"/>
        </p:xfrm>
        <a:graphic>
          <a:graphicData uri="http://schemas.openxmlformats.org/drawingml/2006/table">
            <a:tbl>
              <a:tblPr/>
              <a:tblGrid>
                <a:gridCol w="342900">
                  <a:extLst>
                    <a:ext uri="{9D8B030D-6E8A-4147-A177-3AD203B41FA5}">
                      <a16:colId xmlns:a16="http://schemas.microsoft.com/office/drawing/2014/main" val="3642498654"/>
                    </a:ext>
                  </a:extLst>
                </a:gridCol>
                <a:gridCol w="2057400">
                  <a:extLst>
                    <a:ext uri="{9D8B030D-6E8A-4147-A177-3AD203B41FA5}">
                      <a16:colId xmlns:a16="http://schemas.microsoft.com/office/drawing/2014/main" val="1515858738"/>
                    </a:ext>
                  </a:extLst>
                </a:gridCol>
                <a:gridCol w="749300">
                  <a:extLst>
                    <a:ext uri="{9D8B030D-6E8A-4147-A177-3AD203B41FA5}">
                      <a16:colId xmlns:a16="http://schemas.microsoft.com/office/drawing/2014/main" val="692806157"/>
                    </a:ext>
                  </a:extLst>
                </a:gridCol>
                <a:gridCol w="609600">
                  <a:extLst>
                    <a:ext uri="{9D8B030D-6E8A-4147-A177-3AD203B41FA5}">
                      <a16:colId xmlns:a16="http://schemas.microsoft.com/office/drawing/2014/main" val="3272068972"/>
                    </a:ext>
                  </a:extLst>
                </a:gridCol>
                <a:gridCol w="609600">
                  <a:extLst>
                    <a:ext uri="{9D8B030D-6E8A-4147-A177-3AD203B41FA5}">
                      <a16:colId xmlns:a16="http://schemas.microsoft.com/office/drawing/2014/main" val="747674314"/>
                    </a:ext>
                  </a:extLst>
                </a:gridCol>
                <a:gridCol w="609600">
                  <a:extLst>
                    <a:ext uri="{9D8B030D-6E8A-4147-A177-3AD203B41FA5}">
                      <a16:colId xmlns:a16="http://schemas.microsoft.com/office/drawing/2014/main" val="1362587585"/>
                    </a:ext>
                  </a:extLst>
                </a:gridCol>
                <a:gridCol w="609600">
                  <a:extLst>
                    <a:ext uri="{9D8B030D-6E8A-4147-A177-3AD203B41FA5}">
                      <a16:colId xmlns:a16="http://schemas.microsoft.com/office/drawing/2014/main" val="4079745244"/>
                    </a:ext>
                  </a:extLst>
                </a:gridCol>
                <a:gridCol w="609600">
                  <a:extLst>
                    <a:ext uri="{9D8B030D-6E8A-4147-A177-3AD203B41FA5}">
                      <a16:colId xmlns:a16="http://schemas.microsoft.com/office/drawing/2014/main" val="464145378"/>
                    </a:ext>
                  </a:extLst>
                </a:gridCol>
                <a:gridCol w="609600">
                  <a:extLst>
                    <a:ext uri="{9D8B030D-6E8A-4147-A177-3AD203B41FA5}">
                      <a16:colId xmlns:a16="http://schemas.microsoft.com/office/drawing/2014/main" val="3389975147"/>
                    </a:ext>
                  </a:extLst>
                </a:gridCol>
                <a:gridCol w="609600">
                  <a:extLst>
                    <a:ext uri="{9D8B030D-6E8A-4147-A177-3AD203B41FA5}">
                      <a16:colId xmlns:a16="http://schemas.microsoft.com/office/drawing/2014/main" val="1768054047"/>
                    </a:ext>
                  </a:extLst>
                </a:gridCol>
              </a:tblGrid>
              <a:tr h="184150">
                <a:tc>
                  <a:txBody>
                    <a:bodyPr/>
                    <a:lstStyle/>
                    <a:p>
                      <a:pPr algn="ctr" fontAlgn="ctr"/>
                      <a:endParaRPr lang="en-GB" sz="1100" b="1" i="0" u="none" strike="noStrike">
                        <a:solidFill>
                          <a:srgbClr val="000000"/>
                        </a:solidFill>
                        <a:effectLst/>
                        <a:latin typeface="Calibri" panose="020F0502020204030204" pitchFamily="34" charset="0"/>
                      </a:endParaRP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1" i="0" u="none" strike="noStrike">
                          <a:solidFill>
                            <a:srgbClr val="000000"/>
                          </a:solidFill>
                          <a:effectLst/>
                          <a:latin typeface="Calibri" panose="020F0502020204030204" pitchFamily="34" charset="0"/>
                        </a:rPr>
                        <a:t>Years</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063742"/>
                  </a:ext>
                </a:extLst>
              </a:tr>
              <a:tr h="742950">
                <a:tc>
                  <a:txBody>
                    <a:bodyPr/>
                    <a:lstStyle/>
                    <a:p>
                      <a:pPr algn="ctr" fontAlgn="ctr"/>
                      <a:endParaRPr lang="en-GB" sz="1100" b="1" i="0" u="none" strike="noStrike">
                        <a:solidFill>
                          <a:srgbClr val="000000"/>
                        </a:solidFill>
                        <a:effectLst/>
                        <a:latin typeface="Calibri" panose="020F0502020204030204" pitchFamily="34" charset="0"/>
                      </a:endParaRP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PPS 2006</a:t>
                      </a:r>
                    </a:p>
                  </a:txBody>
                  <a:tcPr marL="6350" marR="6350" marT="63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 for remedy period at 31/08/2024</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1 further year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2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3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4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5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10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15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012420"/>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Salary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0230845"/>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PPS 2015 Contributions Paid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86943824"/>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Contributions owed to member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4073284"/>
                  </a:ext>
                </a:extLst>
              </a:tr>
              <a:tr h="184150">
                <a:tc>
                  <a:txBody>
                    <a:bodyPr/>
                    <a:lstStyle/>
                    <a:p>
                      <a:pPr algn="l" fontAlgn="b"/>
                      <a:r>
                        <a:rPr lang="en-GB" sz="1100" b="1" i="0" u="none" strike="noStrike">
                          <a:solidFill>
                            <a:srgbClr val="000000"/>
                          </a:solidFill>
                          <a:effectLst/>
                          <a:latin typeface="Calibri" panose="020F0502020204030204" pitchFamily="34" charset="0"/>
                        </a:rPr>
                        <a:t>PC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Tax relief owed by member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686719"/>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Interest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£1,540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£1,720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£1,770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£2,130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£2,540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92133468"/>
                  </a:ext>
                </a:extLst>
              </a:tr>
              <a:tr h="19050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Total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£4,710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£4,760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£4,820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£4,870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£4,940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£4,990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£5,350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£5,760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49648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85509169"/>
              </p:ext>
            </p:extLst>
          </p:nvPr>
        </p:nvGraphicFramePr>
        <p:xfrm>
          <a:off x="1882910" y="994065"/>
          <a:ext cx="7593396" cy="2228850"/>
        </p:xfrm>
        <a:graphic>
          <a:graphicData uri="http://schemas.openxmlformats.org/drawingml/2006/table">
            <a:tbl>
              <a:tblPr/>
              <a:tblGrid>
                <a:gridCol w="413502">
                  <a:extLst>
                    <a:ext uri="{9D8B030D-6E8A-4147-A177-3AD203B41FA5}">
                      <a16:colId xmlns:a16="http://schemas.microsoft.com/office/drawing/2014/main" val="3562177563"/>
                    </a:ext>
                  </a:extLst>
                </a:gridCol>
                <a:gridCol w="2117631">
                  <a:extLst>
                    <a:ext uri="{9D8B030D-6E8A-4147-A177-3AD203B41FA5}">
                      <a16:colId xmlns:a16="http://schemas.microsoft.com/office/drawing/2014/main" val="3162717865"/>
                    </a:ext>
                  </a:extLst>
                </a:gridCol>
                <a:gridCol w="739290">
                  <a:extLst>
                    <a:ext uri="{9D8B030D-6E8A-4147-A177-3AD203B41FA5}">
                      <a16:colId xmlns:a16="http://schemas.microsoft.com/office/drawing/2014/main" val="871555962"/>
                    </a:ext>
                  </a:extLst>
                </a:gridCol>
                <a:gridCol w="601457">
                  <a:extLst>
                    <a:ext uri="{9D8B030D-6E8A-4147-A177-3AD203B41FA5}">
                      <a16:colId xmlns:a16="http://schemas.microsoft.com/office/drawing/2014/main" val="1418453949"/>
                    </a:ext>
                  </a:extLst>
                </a:gridCol>
                <a:gridCol w="608135">
                  <a:extLst>
                    <a:ext uri="{9D8B030D-6E8A-4147-A177-3AD203B41FA5}">
                      <a16:colId xmlns:a16="http://schemas.microsoft.com/office/drawing/2014/main" val="1109738572"/>
                    </a:ext>
                  </a:extLst>
                </a:gridCol>
                <a:gridCol w="633047">
                  <a:extLst>
                    <a:ext uri="{9D8B030D-6E8A-4147-A177-3AD203B41FA5}">
                      <a16:colId xmlns:a16="http://schemas.microsoft.com/office/drawing/2014/main" val="2224362641"/>
                    </a:ext>
                  </a:extLst>
                </a:gridCol>
                <a:gridCol w="675963">
                  <a:extLst>
                    <a:ext uri="{9D8B030D-6E8A-4147-A177-3AD203B41FA5}">
                      <a16:colId xmlns:a16="http://schemas.microsoft.com/office/drawing/2014/main" val="1998285437"/>
                    </a:ext>
                  </a:extLst>
                </a:gridCol>
                <a:gridCol w="601457">
                  <a:extLst>
                    <a:ext uri="{9D8B030D-6E8A-4147-A177-3AD203B41FA5}">
                      <a16:colId xmlns:a16="http://schemas.microsoft.com/office/drawing/2014/main" val="887050559"/>
                    </a:ext>
                  </a:extLst>
                </a:gridCol>
                <a:gridCol w="601457">
                  <a:extLst>
                    <a:ext uri="{9D8B030D-6E8A-4147-A177-3AD203B41FA5}">
                      <a16:colId xmlns:a16="http://schemas.microsoft.com/office/drawing/2014/main" val="2047613759"/>
                    </a:ext>
                  </a:extLst>
                </a:gridCol>
                <a:gridCol w="601457">
                  <a:extLst>
                    <a:ext uri="{9D8B030D-6E8A-4147-A177-3AD203B41FA5}">
                      <a16:colId xmlns:a16="http://schemas.microsoft.com/office/drawing/2014/main" val="3706256043"/>
                    </a:ext>
                  </a:extLst>
                </a:gridCol>
              </a:tblGrid>
              <a:tr h="190500">
                <a:tc>
                  <a:txBody>
                    <a:bodyPr/>
                    <a:lstStyle/>
                    <a:p>
                      <a:pPr algn="l" fontAlgn="b"/>
                      <a:endParaRPr lang="en-GB" sz="1100" b="1"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483854"/>
                  </a:ext>
                </a:extLst>
              </a:tr>
              <a:tr h="184150">
                <a:tc>
                  <a:txBody>
                    <a:bodyPr/>
                    <a:lstStyle/>
                    <a:p>
                      <a:pPr algn="ctr" fontAlgn="ctr"/>
                      <a:endParaRPr lang="en-GB" sz="1100" b="1" i="0" u="none" strike="noStrike">
                        <a:solidFill>
                          <a:srgbClr val="000000"/>
                        </a:solidFill>
                        <a:effectLst/>
                        <a:latin typeface="Calibri" panose="020F0502020204030204" pitchFamily="34" charset="0"/>
                      </a:endParaRP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1" i="0" u="none" strike="noStrike" dirty="0">
                          <a:solidFill>
                            <a:srgbClr val="000000"/>
                          </a:solidFill>
                          <a:effectLst/>
                          <a:latin typeface="Calibri" panose="020F0502020204030204" pitchFamily="34" charset="0"/>
                        </a:rPr>
                        <a:t>Years</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23858531"/>
                  </a:ext>
                </a:extLst>
              </a:tr>
              <a:tr h="742950">
                <a:tc>
                  <a:txBody>
                    <a:bodyPr/>
                    <a:lstStyle/>
                    <a:p>
                      <a:pPr algn="ctr" fontAlgn="ctr"/>
                      <a:endParaRPr lang="en-GB" sz="1100" b="1" i="0" u="none" strike="noStrike">
                        <a:solidFill>
                          <a:srgbClr val="000000"/>
                        </a:solidFill>
                        <a:effectLst/>
                        <a:latin typeface="Calibri" panose="020F0502020204030204" pitchFamily="34" charset="0"/>
                      </a:endParaRP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PPS 1987</a:t>
                      </a:r>
                    </a:p>
                  </a:txBody>
                  <a:tcPr marL="6350" marR="6350" marT="63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 for remedy period at 31/08/2024</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1 further year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2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3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4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5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10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Totals after 15 further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326628"/>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Salary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9110552"/>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PPS 2015 Contributions Paid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6821114"/>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Contributions owed to scheme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93158278"/>
                  </a:ext>
                </a:extLst>
              </a:tr>
              <a:tr h="184150">
                <a:tc>
                  <a:txBody>
                    <a:bodyPr/>
                    <a:lstStyle/>
                    <a:p>
                      <a:pPr algn="l" fontAlgn="b"/>
                      <a:r>
                        <a:rPr lang="en-GB" sz="1100" b="1" i="0" u="none" strike="noStrike">
                          <a:solidFill>
                            <a:srgbClr val="000000"/>
                          </a:solidFill>
                          <a:effectLst/>
                          <a:latin typeface="Calibri" panose="020F0502020204030204" pitchFamily="34" charset="0"/>
                        </a:rPr>
                        <a:t>PC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Additional tax relief</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0394101"/>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Interest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7333546"/>
                  </a:ext>
                </a:extLst>
              </a:tr>
              <a:tr h="19050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Total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£2,050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£2,130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£2,200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£2,280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£2,380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£2,460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£2,940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£3,500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617539"/>
                  </a:ext>
                </a:extLst>
              </a:tr>
            </a:tbl>
          </a:graphicData>
        </a:graphic>
      </p:graphicFrame>
    </p:spTree>
    <p:extLst>
      <p:ext uri="{BB962C8B-B14F-4D97-AF65-F5344CB8AC3E}">
        <p14:creationId xmlns:p14="http://schemas.microsoft.com/office/powerpoint/2010/main" val="110054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Pension Tax</a:t>
            </a:r>
          </a:p>
        </p:txBody>
      </p:sp>
      <p:sp>
        <p:nvSpPr>
          <p:cNvPr id="3" name="TextBox 2"/>
          <p:cNvSpPr txBox="1"/>
          <p:nvPr/>
        </p:nvSpPr>
        <p:spPr>
          <a:xfrm>
            <a:off x="551886" y="3982242"/>
            <a:ext cx="10588644" cy="1200329"/>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HMRC have confirmed that we will need to advise you of any Annual Allowance charge for 2022/23 by 6 October 2024, including rolled back Pension Input Amounts (PIA).</a:t>
            </a:r>
          </a:p>
        </p:txBody>
      </p:sp>
      <p:sp>
        <p:nvSpPr>
          <p:cNvPr id="14" name="TextBox 13"/>
          <p:cNvSpPr txBox="1"/>
          <p:nvPr/>
        </p:nvSpPr>
        <p:spPr>
          <a:xfrm>
            <a:off x="551886" y="1098357"/>
            <a:ext cx="10761785" cy="2308324"/>
          </a:xfrm>
          <a:prstGeom prst="rect">
            <a:avLst/>
          </a:prstGeom>
          <a:noFill/>
        </p:spPr>
        <p:txBody>
          <a:bodyPr wrap="square" lIns="91440" tIns="45720" rIns="91440" bIns="45720" rtlCol="0" anchor="t">
            <a:spAutoFit/>
          </a:bodyPr>
          <a:lstStyle>
            <a:defPPr>
              <a:defRPr lang="en-US"/>
            </a:defPPr>
            <a:lvl1pPr marL="342900" indent="-342900">
              <a:buFont typeface="Arial" panose="020B0604020202020204" pitchFamily="34" charset="0"/>
              <a:buChar char="•"/>
              <a:defRPr sz="2400">
                <a:latin typeface="Arial"/>
                <a:cs typeface="Arial"/>
              </a:defRPr>
            </a:lvl1pPr>
          </a:lstStyle>
          <a:p>
            <a:r>
              <a:rPr lang="en-GB" dirty="0"/>
              <a:t>When a member is rolled back to their legacy scheme for their membership during the remedy period (1 April 2015 to 31 March 2022) this may trigger an Annual Allowance adjustment due to the differing scheme benefits across the Police Pension Schemes (PPS).</a:t>
            </a:r>
          </a:p>
          <a:p>
            <a:r>
              <a:rPr lang="en-GB" dirty="0"/>
              <a:t>Also, Met Officers affected by remedy that might have breached in 22/23 have a delayed Annual Allowance deadline. </a:t>
            </a:r>
          </a:p>
        </p:txBody>
      </p:sp>
    </p:spTree>
    <p:extLst>
      <p:ext uri="{BB962C8B-B14F-4D97-AF65-F5344CB8AC3E}">
        <p14:creationId xmlns:p14="http://schemas.microsoft.com/office/powerpoint/2010/main" val="240148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Pension Tax</a:t>
            </a:r>
          </a:p>
        </p:txBody>
      </p:sp>
      <p:sp>
        <p:nvSpPr>
          <p:cNvPr id="5" name="TextBox 4"/>
          <p:cNvSpPr txBox="1"/>
          <p:nvPr/>
        </p:nvSpPr>
        <p:spPr>
          <a:xfrm>
            <a:off x="389567" y="1033495"/>
            <a:ext cx="11454348" cy="1200329"/>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t>In some cases, changing your pension for the remedy period may change the amount of pension you built up each year. This is known as your pension input amount (PIA).</a:t>
            </a:r>
          </a:p>
        </p:txBody>
      </p:sp>
      <p:sp>
        <p:nvSpPr>
          <p:cNvPr id="6" name="TextBox 5"/>
          <p:cNvSpPr txBox="1"/>
          <p:nvPr/>
        </p:nvSpPr>
        <p:spPr>
          <a:xfrm>
            <a:off x="389567" y="2141394"/>
            <a:ext cx="10648161" cy="830997"/>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t>You may have already paid a tax charge during the remedy period, or you may owe tax for the first time. </a:t>
            </a:r>
          </a:p>
        </p:txBody>
      </p:sp>
      <p:sp>
        <p:nvSpPr>
          <p:cNvPr id="8" name="Rounded Rectangle 7"/>
          <p:cNvSpPr/>
          <p:nvPr/>
        </p:nvSpPr>
        <p:spPr>
          <a:xfrm>
            <a:off x="1047420" y="3030625"/>
            <a:ext cx="2875314" cy="31273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319081" y="3075582"/>
            <a:ext cx="2299526" cy="369332"/>
          </a:xfrm>
          <a:prstGeom prst="rect">
            <a:avLst/>
          </a:prstGeom>
          <a:noFill/>
        </p:spPr>
        <p:txBody>
          <a:bodyPr wrap="square" rtlCol="0">
            <a:spAutoFit/>
          </a:bodyPr>
          <a:lstStyle/>
          <a:p>
            <a:pPr algn="ctr"/>
            <a:r>
              <a:rPr lang="en-GB" b="1" dirty="0"/>
              <a:t>Fully Protected</a:t>
            </a:r>
          </a:p>
        </p:txBody>
      </p:sp>
      <p:sp>
        <p:nvSpPr>
          <p:cNvPr id="10" name="TextBox 9"/>
          <p:cNvSpPr txBox="1"/>
          <p:nvPr/>
        </p:nvSpPr>
        <p:spPr>
          <a:xfrm>
            <a:off x="1047421" y="3502098"/>
            <a:ext cx="2875314" cy="2862322"/>
          </a:xfrm>
          <a:prstGeom prst="rect">
            <a:avLst/>
          </a:prstGeom>
          <a:noFill/>
        </p:spPr>
        <p:txBody>
          <a:bodyPr wrap="square" rtlCol="0">
            <a:spAutoFit/>
          </a:bodyPr>
          <a:lstStyle/>
          <a:p>
            <a:pPr marL="285750" indent="-285750">
              <a:buFont typeface="Arial" panose="020B0604020202020204" pitchFamily="34" charset="0"/>
              <a:buChar char="•"/>
            </a:pPr>
            <a:r>
              <a:rPr lang="en-GB" dirty="0"/>
              <a:t>Stayed in old scheme</a:t>
            </a:r>
          </a:p>
          <a:p>
            <a:pPr marL="285750" indent="-285750">
              <a:buFont typeface="Arial" panose="020B0604020202020204" pitchFamily="34" charset="0"/>
              <a:buChar char="•"/>
            </a:pPr>
            <a:r>
              <a:rPr lang="en-GB" dirty="0"/>
              <a:t>Moved to PPS 2015 on 1 April 2022</a:t>
            </a:r>
          </a:p>
          <a:p>
            <a:pPr marL="285750" indent="-285750">
              <a:buFont typeface="Arial" panose="020B0604020202020204" pitchFamily="34" charset="0"/>
              <a:buChar char="•"/>
            </a:pPr>
            <a:r>
              <a:rPr lang="en-GB" dirty="0"/>
              <a:t>Did not “roll back”</a:t>
            </a:r>
          </a:p>
          <a:p>
            <a:pPr marL="285750" indent="-285750">
              <a:buFont typeface="Arial" panose="020B0604020202020204" pitchFamily="34" charset="0"/>
              <a:buChar char="•"/>
            </a:pPr>
            <a:r>
              <a:rPr lang="en-GB" dirty="0"/>
              <a:t>Would have received a PSS for 2022/23</a:t>
            </a:r>
          </a:p>
          <a:p>
            <a:pPr marL="285750" indent="-285750">
              <a:buFont typeface="Arial" panose="020B0604020202020204" pitchFamily="34" charset="0"/>
              <a:buChar char="•"/>
            </a:pPr>
            <a:r>
              <a:rPr lang="en-GB" dirty="0"/>
              <a:t>Should not have revised tax years</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dirty="0"/>
          </a:p>
        </p:txBody>
      </p:sp>
      <p:sp>
        <p:nvSpPr>
          <p:cNvPr id="11" name="Rounded Rectangle 10"/>
          <p:cNvSpPr/>
          <p:nvPr/>
        </p:nvSpPr>
        <p:spPr>
          <a:xfrm>
            <a:off x="4645955" y="3002780"/>
            <a:ext cx="2875314" cy="312735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244489" y="2981939"/>
            <a:ext cx="2896053" cy="31273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979160" y="3060523"/>
            <a:ext cx="2299526" cy="369332"/>
          </a:xfrm>
          <a:prstGeom prst="rect">
            <a:avLst/>
          </a:prstGeom>
          <a:noFill/>
        </p:spPr>
        <p:txBody>
          <a:bodyPr wrap="square" rtlCol="0">
            <a:spAutoFit/>
          </a:bodyPr>
          <a:lstStyle>
            <a:defPPr>
              <a:defRPr lang="en-US"/>
            </a:defPPr>
            <a:lvl1pPr algn="ctr">
              <a:defRPr b="1"/>
            </a:lvl1pPr>
          </a:lstStyle>
          <a:p>
            <a:r>
              <a:rPr lang="en-GB" dirty="0"/>
              <a:t>Taper Protected </a:t>
            </a:r>
          </a:p>
        </p:txBody>
      </p:sp>
      <p:sp>
        <p:nvSpPr>
          <p:cNvPr id="15" name="TextBox 14"/>
          <p:cNvSpPr txBox="1"/>
          <p:nvPr/>
        </p:nvSpPr>
        <p:spPr>
          <a:xfrm>
            <a:off x="8542752" y="3028060"/>
            <a:ext cx="2299526" cy="369332"/>
          </a:xfrm>
          <a:prstGeom prst="rect">
            <a:avLst/>
          </a:prstGeom>
          <a:noFill/>
        </p:spPr>
        <p:txBody>
          <a:bodyPr wrap="square" rtlCol="0">
            <a:spAutoFit/>
          </a:bodyPr>
          <a:lstStyle/>
          <a:p>
            <a:pPr algn="ctr"/>
            <a:r>
              <a:rPr lang="en-GB" b="1" dirty="0"/>
              <a:t>Unprotected  </a:t>
            </a:r>
          </a:p>
        </p:txBody>
      </p:sp>
      <p:sp>
        <p:nvSpPr>
          <p:cNvPr id="16" name="TextBox 15"/>
          <p:cNvSpPr txBox="1"/>
          <p:nvPr/>
        </p:nvSpPr>
        <p:spPr>
          <a:xfrm>
            <a:off x="4645954" y="3470297"/>
            <a:ext cx="2875316" cy="2585323"/>
          </a:xfrm>
          <a:prstGeom prst="rect">
            <a:avLst/>
          </a:prstGeom>
          <a:noFill/>
        </p:spPr>
        <p:txBody>
          <a:bodyPr wrap="square" rtlCol="0">
            <a:spAutoFit/>
          </a:bodyPr>
          <a:lstStyle/>
          <a:p>
            <a:pPr marL="285750" indent="-285750">
              <a:buFont typeface="Arial" panose="020B0604020202020204" pitchFamily="34" charset="0"/>
              <a:buChar char="•"/>
            </a:pPr>
            <a:r>
              <a:rPr lang="en-GB" dirty="0"/>
              <a:t>Moved to new scheme between 1 April 2015 and 31 March 2022</a:t>
            </a:r>
          </a:p>
          <a:p>
            <a:pPr marL="285750" indent="-285750">
              <a:buFont typeface="Arial" panose="020B0604020202020204" pitchFamily="34" charset="0"/>
              <a:buChar char="•"/>
            </a:pPr>
            <a:r>
              <a:rPr lang="en-GB" dirty="0"/>
              <a:t>“Rolled back” for the period 31 March 2022 back to their taper date</a:t>
            </a:r>
          </a:p>
          <a:p>
            <a:pPr marL="285750" indent="-285750">
              <a:buFont typeface="Arial" panose="020B0604020202020204" pitchFamily="34" charset="0"/>
              <a:buChar char="•"/>
            </a:pPr>
            <a:r>
              <a:rPr lang="en-GB" dirty="0"/>
              <a:t>Might require some of their tax years recalculating</a:t>
            </a:r>
          </a:p>
        </p:txBody>
      </p:sp>
      <p:sp>
        <p:nvSpPr>
          <p:cNvPr id="17" name="TextBox 16"/>
          <p:cNvSpPr txBox="1"/>
          <p:nvPr/>
        </p:nvSpPr>
        <p:spPr>
          <a:xfrm>
            <a:off x="8244489" y="3502096"/>
            <a:ext cx="2896053" cy="2031325"/>
          </a:xfrm>
          <a:prstGeom prst="rect">
            <a:avLst/>
          </a:prstGeom>
          <a:noFill/>
        </p:spPr>
        <p:txBody>
          <a:bodyPr wrap="square" rtlCol="0">
            <a:spAutoFit/>
          </a:bodyPr>
          <a:lstStyle/>
          <a:p>
            <a:pPr marL="285750" indent="-285750">
              <a:buFont typeface="Arial" panose="020B0604020202020204" pitchFamily="34" charset="0"/>
              <a:buChar char="•"/>
            </a:pPr>
            <a:r>
              <a:rPr lang="en-GB" dirty="0"/>
              <a:t>Moved to new scheme on 1 April 2015</a:t>
            </a:r>
          </a:p>
          <a:p>
            <a:pPr marL="285750" indent="-285750">
              <a:buFont typeface="Arial" panose="020B0604020202020204" pitchFamily="34" charset="0"/>
              <a:buChar char="•"/>
            </a:pPr>
            <a:r>
              <a:rPr lang="en-GB" dirty="0"/>
              <a:t>“Rolled back” for the whole period 1 April 2015 to 31 March 2022</a:t>
            </a:r>
          </a:p>
          <a:p>
            <a:pPr marL="285750" indent="-285750">
              <a:buFont typeface="Arial" panose="020B0604020202020204" pitchFamily="34" charset="0"/>
              <a:buChar char="•"/>
            </a:pPr>
            <a:r>
              <a:rPr lang="en-GB" dirty="0"/>
              <a:t>Will be able to recalculate entire remedy period</a:t>
            </a:r>
          </a:p>
        </p:txBody>
      </p:sp>
    </p:spTree>
    <p:extLst>
      <p:ext uri="{BB962C8B-B14F-4D97-AF65-F5344CB8AC3E}">
        <p14:creationId xmlns:p14="http://schemas.microsoft.com/office/powerpoint/2010/main" val="256558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Pension Tax</a:t>
            </a:r>
          </a:p>
        </p:txBody>
      </p:sp>
      <p:sp>
        <p:nvSpPr>
          <p:cNvPr id="14" name="TextBox 13"/>
          <p:cNvSpPr txBox="1"/>
          <p:nvPr/>
        </p:nvSpPr>
        <p:spPr>
          <a:xfrm>
            <a:off x="551886" y="1098357"/>
            <a:ext cx="10761785" cy="1569660"/>
          </a:xfrm>
          <a:prstGeom prst="rect">
            <a:avLst/>
          </a:prstGeom>
          <a:noFill/>
        </p:spPr>
        <p:txBody>
          <a:bodyPr wrap="square" lIns="91440" tIns="45720" rIns="91440" bIns="45720" rtlCol="0" anchor="t">
            <a:spAutoFit/>
          </a:bodyPr>
          <a:lstStyle>
            <a:defPPr>
              <a:defRPr lang="en-US"/>
            </a:defPPr>
            <a:lvl1pPr marL="342900" indent="-342900">
              <a:buFont typeface="Arial" panose="020B0604020202020204" pitchFamily="34" charset="0"/>
              <a:buChar char="•"/>
              <a:defRPr sz="2400">
                <a:latin typeface="Arial"/>
                <a:cs typeface="Arial"/>
              </a:defRPr>
            </a:lvl1pPr>
          </a:lstStyle>
          <a:p>
            <a:r>
              <a:rPr lang="en-GB" dirty="0"/>
              <a:t>In the latest set of tax regulations, HMRC have frozen ‘in scope’ tax years for remedy. These are known as ‘relevant tax years’. This means that HMRC cannot collect tax owed from out-of-scope years, however they will still pay compensation for any tax refunded for these years.</a:t>
            </a:r>
          </a:p>
        </p:txBody>
      </p:sp>
      <p:sp>
        <p:nvSpPr>
          <p:cNvPr id="5" name="TextBox 4"/>
          <p:cNvSpPr txBox="1"/>
          <p:nvPr/>
        </p:nvSpPr>
        <p:spPr>
          <a:xfrm>
            <a:off x="551886" y="3333858"/>
            <a:ext cx="10761785" cy="461665"/>
          </a:xfrm>
          <a:prstGeom prst="rect">
            <a:avLst/>
          </a:prstGeom>
          <a:noFill/>
        </p:spPr>
        <p:txBody>
          <a:bodyPr wrap="square" lIns="91440" tIns="45720" rIns="91440" bIns="45720" rtlCol="0" anchor="t">
            <a:spAutoFit/>
          </a:bodyPr>
          <a:lstStyle>
            <a:defPPr>
              <a:defRPr lang="en-US"/>
            </a:defPPr>
            <a:lvl1pPr marL="342900" indent="-342900">
              <a:buFont typeface="Arial" panose="020B0604020202020204" pitchFamily="34" charset="0"/>
              <a:buChar char="•"/>
              <a:defRPr sz="2400">
                <a:latin typeface="Arial"/>
                <a:cs typeface="Arial"/>
              </a:defRPr>
            </a:lvl1pPr>
          </a:lstStyle>
          <a:p>
            <a:r>
              <a:rPr lang="en-GB" b="1" dirty="0"/>
              <a:t>In scope years – 2019/20, 2020/21, 2021/22 and 2022/23</a:t>
            </a:r>
            <a:endParaRPr lang="en-GB" dirty="0"/>
          </a:p>
        </p:txBody>
      </p:sp>
      <p:sp>
        <p:nvSpPr>
          <p:cNvPr id="6" name="TextBox 5"/>
          <p:cNvSpPr txBox="1"/>
          <p:nvPr/>
        </p:nvSpPr>
        <p:spPr>
          <a:xfrm>
            <a:off x="551886" y="3982298"/>
            <a:ext cx="10761785" cy="461665"/>
          </a:xfrm>
          <a:prstGeom prst="rect">
            <a:avLst/>
          </a:prstGeom>
          <a:noFill/>
        </p:spPr>
        <p:txBody>
          <a:bodyPr wrap="square" lIns="91440" tIns="45720" rIns="91440" bIns="45720" rtlCol="0" anchor="t">
            <a:spAutoFit/>
          </a:bodyPr>
          <a:lstStyle>
            <a:defPPr>
              <a:defRPr lang="en-US"/>
            </a:defPPr>
            <a:lvl1pPr marL="342900" indent="-342900">
              <a:buFont typeface="Arial" panose="020B0604020202020204" pitchFamily="34" charset="0"/>
              <a:buChar char="•"/>
              <a:defRPr sz="2400">
                <a:latin typeface="Arial"/>
                <a:cs typeface="Arial"/>
              </a:defRPr>
            </a:lvl1pPr>
          </a:lstStyle>
          <a:p>
            <a:r>
              <a:rPr lang="en-GB" b="1" dirty="0"/>
              <a:t>Out of scope years – 2015/2016, 2016/2017, 2017/2018 and 2018/2019</a:t>
            </a:r>
            <a:endParaRPr lang="en-GB" dirty="0"/>
          </a:p>
        </p:txBody>
      </p:sp>
    </p:spTree>
    <p:extLst>
      <p:ext uri="{BB962C8B-B14F-4D97-AF65-F5344CB8AC3E}">
        <p14:creationId xmlns:p14="http://schemas.microsoft.com/office/powerpoint/2010/main" val="3438213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Pension Tax – When?</a:t>
            </a:r>
          </a:p>
        </p:txBody>
      </p:sp>
      <p:sp>
        <p:nvSpPr>
          <p:cNvPr id="3" name="TextBox 2"/>
          <p:cNvSpPr txBox="1"/>
          <p:nvPr/>
        </p:nvSpPr>
        <p:spPr>
          <a:xfrm>
            <a:off x="468923" y="1297554"/>
            <a:ext cx="10074632"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6 October 2024 – PSS sent to in scope affected members.</a:t>
            </a:r>
          </a:p>
          <a:p>
            <a:pPr marL="285750" indent="-285750">
              <a:buFont typeface="Arial" panose="020B0604020202020204" pitchFamily="34" charset="0"/>
              <a:buChar char="•"/>
            </a:pPr>
            <a:r>
              <a:rPr lang="en-GB" sz="2400" dirty="0"/>
              <a:t>31 January 2025 – Self-Assessment deadline.</a:t>
            </a:r>
          </a:p>
          <a:p>
            <a:pPr marL="285750" indent="-285750">
              <a:buFont typeface="Arial" panose="020B0604020202020204" pitchFamily="34" charset="0"/>
              <a:buChar char="•"/>
            </a:pPr>
            <a:r>
              <a:rPr lang="en-GB" sz="2400" dirty="0"/>
              <a:t>6 July 2025 – Scheme Pays elections/adjustments complete.</a:t>
            </a:r>
          </a:p>
        </p:txBody>
      </p:sp>
      <p:sp>
        <p:nvSpPr>
          <p:cNvPr id="14" name="Title 1"/>
          <p:cNvSpPr txBox="1">
            <a:spLocks/>
          </p:cNvSpPr>
          <p:nvPr/>
        </p:nvSpPr>
        <p:spPr>
          <a:xfrm>
            <a:off x="468923" y="2720693"/>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dirty="0"/>
              <a:t>Pension Tax – How?</a:t>
            </a:r>
          </a:p>
        </p:txBody>
      </p:sp>
      <p:sp>
        <p:nvSpPr>
          <p:cNvPr id="16" name="TextBox 15"/>
          <p:cNvSpPr txBox="1"/>
          <p:nvPr/>
        </p:nvSpPr>
        <p:spPr>
          <a:xfrm>
            <a:off x="468923" y="3271278"/>
            <a:ext cx="10074632" cy="1569660"/>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stStyle>
          <a:p>
            <a:r>
              <a:rPr lang="en-GB" dirty="0"/>
              <a:t>Get as much information about previous salary and pension history.</a:t>
            </a:r>
          </a:p>
          <a:p>
            <a:r>
              <a:rPr lang="en-GB" dirty="0"/>
              <a:t>Use the HMRC calculator to work out pension tax. </a:t>
            </a:r>
          </a:p>
          <a:p>
            <a:r>
              <a:rPr lang="en-GB" dirty="0"/>
              <a:t>Complete Self Assessment (including potential tax relief).</a:t>
            </a:r>
          </a:p>
          <a:p>
            <a:r>
              <a:rPr lang="en-GB" dirty="0"/>
              <a:t>Contact EQ about Scheme Pays elections.  </a:t>
            </a:r>
          </a:p>
        </p:txBody>
      </p:sp>
      <p:sp>
        <p:nvSpPr>
          <p:cNvPr id="4" name="TextBox 3"/>
          <p:cNvSpPr txBox="1"/>
          <p:nvPr/>
        </p:nvSpPr>
        <p:spPr>
          <a:xfrm>
            <a:off x="468923" y="4976024"/>
            <a:ext cx="10745552" cy="830997"/>
          </a:xfrm>
          <a:prstGeom prst="rect">
            <a:avLst/>
          </a:prstGeom>
          <a:noFill/>
        </p:spPr>
        <p:txBody>
          <a:bodyPr wrap="square" rtlCol="0">
            <a:spAutoFit/>
          </a:bodyPr>
          <a:lstStyle/>
          <a:p>
            <a:r>
              <a:rPr lang="en-GB" sz="2400" dirty="0">
                <a:solidFill>
                  <a:srgbClr val="FF0000"/>
                </a:solidFill>
              </a:rPr>
              <a:t>If you need to seek Independent Financial Advice, or Tax Advice, you might be able to claim the fees back as compensation – information on this will be out soon.</a:t>
            </a:r>
          </a:p>
        </p:txBody>
      </p:sp>
    </p:spTree>
    <p:extLst>
      <p:ext uri="{BB962C8B-B14F-4D97-AF65-F5344CB8AC3E}">
        <p14:creationId xmlns:p14="http://schemas.microsoft.com/office/powerpoint/2010/main" val="275733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F339BB-4802-49D6-8E44-E22D5D490DBF}"/>
              </a:ext>
            </a:extLst>
          </p:cNvPr>
          <p:cNvSpPr txBox="1"/>
          <p:nvPr/>
        </p:nvSpPr>
        <p:spPr>
          <a:xfrm>
            <a:off x="327549" y="4764160"/>
            <a:ext cx="10324002" cy="338554"/>
          </a:xfrm>
          <a:prstGeom prst="rect">
            <a:avLst/>
          </a:prstGeom>
          <a:noFill/>
        </p:spPr>
        <p:txBody>
          <a:bodyPr wrap="square" lIns="91440" tIns="45720" rIns="91440" bIns="45720" rtlCol="0" anchor="t">
            <a:spAutoFit/>
          </a:bodyPr>
          <a:lstStyle>
            <a:defPPr>
              <a:defRPr lang="en-US"/>
            </a:defPPr>
            <a:lvl1pPr marL="342900" indent="-342900">
              <a:buFont typeface="Arial" panose="020B0604020202020204" pitchFamily="34" charset="0"/>
              <a:buChar char="•"/>
              <a:defRPr sz="1600">
                <a:latin typeface="Arial"/>
                <a:cs typeface="Arial"/>
              </a:defRPr>
            </a:lvl1pPr>
          </a:lstStyle>
          <a:p>
            <a:r>
              <a:rPr lang="en-GB" dirty="0"/>
              <a:t>The MPS application window is 9 January 2024 – 13 December 2024.</a:t>
            </a:r>
          </a:p>
        </p:txBody>
      </p:sp>
      <p:sp>
        <p:nvSpPr>
          <p:cNvPr id="5" name="TextBox 4">
            <a:extLst>
              <a:ext uri="{FF2B5EF4-FFF2-40B4-BE49-F238E27FC236}">
                <a16:creationId xmlns:a16="http://schemas.microsoft.com/office/drawing/2014/main" id="{D0F339BB-4802-49D6-8E44-E22D5D490DBF}"/>
              </a:ext>
            </a:extLst>
          </p:cNvPr>
          <p:cNvSpPr txBox="1"/>
          <p:nvPr/>
        </p:nvSpPr>
        <p:spPr>
          <a:xfrm>
            <a:off x="327549" y="2079842"/>
            <a:ext cx="10994560" cy="2554545"/>
          </a:xfrm>
          <a:prstGeom prst="rect">
            <a:avLst/>
          </a:prstGeom>
          <a:noFill/>
        </p:spPr>
        <p:txBody>
          <a:bodyPr wrap="square" lIns="91440" tIns="45720" rIns="91440" bIns="45720" rtlCol="0" anchor="t">
            <a:spAutoFit/>
          </a:bodyPr>
          <a:lstStyle>
            <a:defPPr>
              <a:defRPr lang="en-GB"/>
            </a:defPPr>
            <a:lvl1pPr>
              <a:defRPr sz="2400">
                <a:latin typeface="Arial"/>
                <a:cs typeface="Arial"/>
              </a:defRPr>
            </a:lvl1pPr>
          </a:lstStyle>
          <a:p>
            <a:pPr marL="342900" indent="-342900">
              <a:buFont typeface="Arial" panose="020B0604020202020204" pitchFamily="34" charset="0"/>
              <a:buChar char="•"/>
            </a:pPr>
            <a:r>
              <a:rPr lang="en-GB" sz="1600" b="1" dirty="0">
                <a:latin typeface="Arial" panose="020B0604020202020204" pitchFamily="34" charset="0"/>
                <a:cs typeface="Arial" panose="020B0604020202020204" pitchFamily="34" charset="0"/>
              </a:rPr>
              <a:t>Opt-Outs</a:t>
            </a:r>
            <a:r>
              <a:rPr lang="en-GB" sz="1600" dirty="0">
                <a:latin typeface="Arial" panose="020B0604020202020204" pitchFamily="34" charset="0"/>
                <a:cs typeface="Arial" panose="020B0604020202020204" pitchFamily="34" charset="0"/>
              </a:rPr>
              <a:t>: i. A Member who would not have opted-out if they had been allowed to remain in the Legacy Scheme beyond their transition date, or, ii. A protected Member who had not been allowed to join the 2015 Reformed Scheme from 1 April 2015. </a:t>
            </a:r>
          </a:p>
          <a:p>
            <a:pPr marL="342900" indent="-342900">
              <a:buFont typeface="Arial" panose="020B0604020202020204" pitchFamily="34" charset="0"/>
              <a:buChar char="•"/>
            </a:pPr>
            <a:r>
              <a:rPr lang="en-GB" sz="1600" b="1" dirty="0">
                <a:latin typeface="Arial" panose="020B0604020202020204" pitchFamily="34" charset="0"/>
                <a:cs typeface="Arial" panose="020B0604020202020204" pitchFamily="34" charset="0"/>
              </a:rPr>
              <a:t>Honoraria</a:t>
            </a:r>
            <a:r>
              <a:rPr lang="en-GB" sz="1600" dirty="0">
                <a:latin typeface="Arial" panose="020B0604020202020204" pitchFamily="34" charset="0"/>
                <a:cs typeface="Arial" panose="020B0604020202020204" pitchFamily="34" charset="0"/>
              </a:rPr>
              <a:t>: A Member who would have chosen an Honoraria (Non Pensionable Payment) if they had remained in the Legacy Scheme. </a:t>
            </a:r>
          </a:p>
          <a:p>
            <a:pPr marL="342900" indent="-342900">
              <a:buFont typeface="Arial" panose="020B0604020202020204" pitchFamily="34" charset="0"/>
              <a:buChar char="•"/>
            </a:pPr>
            <a:r>
              <a:rPr lang="en-GB" sz="1600" b="1" dirty="0">
                <a:latin typeface="Arial" panose="020B0604020202020204" pitchFamily="34" charset="0"/>
                <a:cs typeface="Arial" panose="020B0604020202020204" pitchFamily="34" charset="0"/>
              </a:rPr>
              <a:t>Additional Service</a:t>
            </a:r>
            <a:r>
              <a:rPr lang="en-GB" sz="1600" dirty="0">
                <a:latin typeface="Arial" panose="020B0604020202020204" pitchFamily="34" charset="0"/>
                <a:cs typeface="Arial" panose="020B0604020202020204" pitchFamily="34" charset="0"/>
              </a:rPr>
              <a:t>: A Member who would have purchased (more) additional service if they were in the Legacy Scheme.</a:t>
            </a:r>
          </a:p>
          <a:p>
            <a:pPr marL="342900" indent="-342900">
              <a:buFont typeface="Arial" panose="020B0604020202020204" pitchFamily="34" charset="0"/>
              <a:buChar char="•"/>
            </a:pPr>
            <a:r>
              <a:rPr lang="en-GB" sz="1600" b="1" dirty="0">
                <a:latin typeface="Arial" panose="020B0604020202020204" pitchFamily="34" charset="0"/>
                <a:cs typeface="Arial" panose="020B0604020202020204" pitchFamily="34" charset="0"/>
              </a:rPr>
              <a:t>Transfer</a:t>
            </a:r>
            <a:r>
              <a:rPr lang="en-GB" sz="1600" dirty="0">
                <a:latin typeface="Arial" panose="020B0604020202020204" pitchFamily="34" charset="0"/>
                <a:cs typeface="Arial" panose="020B0604020202020204" pitchFamily="34" charset="0"/>
              </a:rPr>
              <a:t>: A Member would have transferred in an external pension into the legacy scheme, or if protected into the PPS 2015.</a:t>
            </a:r>
          </a:p>
          <a:p>
            <a:pPr marL="342900" indent="-3429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03217B-ECF5-4E59-BE96-8A56B7FDAC52}"/>
              </a:ext>
            </a:extLst>
          </p:cNvPr>
          <p:cNvSpPr txBox="1"/>
          <p:nvPr/>
        </p:nvSpPr>
        <p:spPr>
          <a:xfrm>
            <a:off x="327549" y="633299"/>
            <a:ext cx="10761073" cy="830997"/>
          </a:xfrm>
          <a:prstGeom prst="rect">
            <a:avLst/>
          </a:prstGeom>
          <a:noFill/>
        </p:spPr>
        <p:txBody>
          <a:bodyPr wrap="square" lIns="91440" tIns="45720" rIns="91440" bIns="45720" rtlCol="0" anchor="t">
            <a:spAutoFit/>
          </a:bodyPr>
          <a:lstStyle>
            <a:defPPr>
              <a:defRPr lang="en-US"/>
            </a:defPPr>
            <a:lvl1pPr marL="342900" indent="-342900">
              <a:buFont typeface="Arial" panose="020B0604020202020204" pitchFamily="34" charset="0"/>
              <a:buChar char="•"/>
              <a:defRPr sz="1600">
                <a:latin typeface="Arial"/>
                <a:cs typeface="Arial"/>
              </a:defRPr>
            </a:lvl1pPr>
          </a:lstStyle>
          <a:p>
            <a:r>
              <a:rPr lang="en-GB" dirty="0"/>
              <a:t>A Contingent Decision is a decision taken by a Member, that would have been different had it not been for the discrimination identified by the courts. The decision will relate to their membership of the Police Pension Scheme during the Remedy Period 1 April 2015 to 31 March 2022. </a:t>
            </a:r>
          </a:p>
        </p:txBody>
      </p:sp>
      <p:sp>
        <p:nvSpPr>
          <p:cNvPr id="7" name="Title 1"/>
          <p:cNvSpPr txBox="1">
            <a:spLocks/>
          </p:cNvSpPr>
          <p:nvPr/>
        </p:nvSpPr>
        <p:spPr>
          <a:xfrm>
            <a:off x="224746" y="165447"/>
            <a:ext cx="6807200" cy="539750"/>
          </a:xfrm>
          <a:prstGeom prst="rect">
            <a:avLst/>
          </a:prstGeom>
        </p:spPr>
        <p:txBody>
          <a:bodyPr/>
          <a:lstStyle>
            <a:lvl1pPr algn="l" rtl="0" eaLnBrk="1" fontAlgn="base" hangingPunct="1">
              <a:spcBef>
                <a:spcPct val="0"/>
              </a:spcBef>
              <a:spcAft>
                <a:spcPct val="0"/>
              </a:spcAft>
              <a:defRPr sz="2000" b="1" kern="1200">
                <a:solidFill>
                  <a:schemeClr val="tx2"/>
                </a:solidFill>
                <a:latin typeface="+mj-lt"/>
                <a:ea typeface="+mj-ea"/>
                <a:cs typeface="+mj-cs"/>
              </a:defRPr>
            </a:lvl1pPr>
            <a:lvl2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5pPr>
            <a:lvl6pPr marL="45714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6pPr>
            <a:lvl7pPr marL="914290"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7pPr>
            <a:lvl8pPr marL="137143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8pPr>
            <a:lvl9pPr marL="1828581"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9pPr>
          </a:lstStyle>
          <a:p>
            <a:r>
              <a:rPr lang="en-GB" sz="2800" dirty="0">
                <a:solidFill>
                  <a:srgbClr val="000099"/>
                </a:solidFill>
              </a:rPr>
              <a:t>What is a Contingent Decision?</a:t>
            </a:r>
          </a:p>
        </p:txBody>
      </p:sp>
      <p:sp>
        <p:nvSpPr>
          <p:cNvPr id="8" name="Title 1"/>
          <p:cNvSpPr txBox="1">
            <a:spLocks/>
          </p:cNvSpPr>
          <p:nvPr/>
        </p:nvSpPr>
        <p:spPr>
          <a:xfrm>
            <a:off x="224746" y="1535208"/>
            <a:ext cx="6807200" cy="539750"/>
          </a:xfrm>
          <a:prstGeom prst="rect">
            <a:avLst/>
          </a:prstGeom>
        </p:spPr>
        <p:txBody>
          <a:bodyPr/>
          <a:lstStyle>
            <a:lvl1pPr algn="l" rtl="0" eaLnBrk="1" fontAlgn="base" hangingPunct="1">
              <a:spcBef>
                <a:spcPct val="0"/>
              </a:spcBef>
              <a:spcAft>
                <a:spcPct val="0"/>
              </a:spcAft>
              <a:defRPr sz="2000" b="1" kern="1200">
                <a:solidFill>
                  <a:schemeClr val="tx2"/>
                </a:solidFill>
                <a:latin typeface="+mj-lt"/>
                <a:ea typeface="+mj-ea"/>
                <a:cs typeface="+mj-cs"/>
              </a:defRPr>
            </a:lvl1pPr>
            <a:lvl2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5pPr>
            <a:lvl6pPr marL="45714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6pPr>
            <a:lvl7pPr marL="914290"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7pPr>
            <a:lvl8pPr marL="137143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8pPr>
            <a:lvl9pPr marL="1828581"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9pPr>
          </a:lstStyle>
          <a:p>
            <a:r>
              <a:rPr lang="en-GB" sz="2800" dirty="0">
                <a:solidFill>
                  <a:srgbClr val="000099"/>
                </a:solidFill>
              </a:rPr>
              <a:t>What are the types of  Contingent Decision?</a:t>
            </a:r>
          </a:p>
        </p:txBody>
      </p:sp>
      <p:sp>
        <p:nvSpPr>
          <p:cNvPr id="9" name="Title 1"/>
          <p:cNvSpPr txBox="1">
            <a:spLocks/>
          </p:cNvSpPr>
          <p:nvPr/>
        </p:nvSpPr>
        <p:spPr>
          <a:xfrm>
            <a:off x="224746" y="4308454"/>
            <a:ext cx="6807200" cy="539750"/>
          </a:xfrm>
          <a:prstGeom prst="rect">
            <a:avLst/>
          </a:prstGeom>
        </p:spPr>
        <p:txBody>
          <a:bodyPr/>
          <a:lstStyle>
            <a:lvl1pPr algn="l" rtl="0" eaLnBrk="1" fontAlgn="base" hangingPunct="1">
              <a:spcBef>
                <a:spcPct val="0"/>
              </a:spcBef>
              <a:spcAft>
                <a:spcPct val="0"/>
              </a:spcAft>
              <a:defRPr sz="2000" b="1" kern="1200">
                <a:solidFill>
                  <a:schemeClr val="tx2"/>
                </a:solidFill>
                <a:latin typeface="+mj-lt"/>
                <a:ea typeface="+mj-ea"/>
                <a:cs typeface="+mj-cs"/>
              </a:defRPr>
            </a:lvl1pPr>
            <a:lvl2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5pPr>
            <a:lvl6pPr marL="45714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6pPr>
            <a:lvl7pPr marL="914290"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7pPr>
            <a:lvl8pPr marL="137143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8pPr>
            <a:lvl9pPr marL="1828581"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9pPr>
          </a:lstStyle>
          <a:p>
            <a:r>
              <a:rPr lang="en-GB" sz="2800" dirty="0">
                <a:solidFill>
                  <a:srgbClr val="000099"/>
                </a:solidFill>
              </a:rPr>
              <a:t>When can I apply for a Contingent Decision?</a:t>
            </a:r>
          </a:p>
        </p:txBody>
      </p:sp>
      <p:sp>
        <p:nvSpPr>
          <p:cNvPr id="10" name="Title 1"/>
          <p:cNvSpPr txBox="1">
            <a:spLocks/>
          </p:cNvSpPr>
          <p:nvPr/>
        </p:nvSpPr>
        <p:spPr>
          <a:xfrm>
            <a:off x="224746" y="5102714"/>
            <a:ext cx="6807200" cy="539750"/>
          </a:xfrm>
          <a:prstGeom prst="rect">
            <a:avLst/>
          </a:prstGeom>
        </p:spPr>
        <p:txBody>
          <a:bodyPr/>
          <a:lstStyle>
            <a:lvl1pPr algn="l" rtl="0" eaLnBrk="1" fontAlgn="base" hangingPunct="1">
              <a:spcBef>
                <a:spcPct val="0"/>
              </a:spcBef>
              <a:spcAft>
                <a:spcPct val="0"/>
              </a:spcAft>
              <a:defRPr sz="2000" b="1" kern="1200">
                <a:solidFill>
                  <a:schemeClr val="tx2"/>
                </a:solidFill>
                <a:latin typeface="+mj-lt"/>
                <a:ea typeface="+mj-ea"/>
                <a:cs typeface="+mj-cs"/>
              </a:defRPr>
            </a:lvl1pPr>
            <a:lvl2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5pPr>
            <a:lvl6pPr marL="45714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6pPr>
            <a:lvl7pPr marL="914290"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7pPr>
            <a:lvl8pPr marL="137143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8pPr>
            <a:lvl9pPr marL="1828581"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9pPr>
          </a:lstStyle>
          <a:p>
            <a:r>
              <a:rPr lang="en-GB" sz="2800" dirty="0">
                <a:solidFill>
                  <a:srgbClr val="000099"/>
                </a:solidFill>
              </a:rPr>
              <a:t>How can I apply for a Contingent Decision?</a:t>
            </a:r>
          </a:p>
        </p:txBody>
      </p:sp>
      <p:sp>
        <p:nvSpPr>
          <p:cNvPr id="11" name="TextBox 10">
            <a:extLst>
              <a:ext uri="{FF2B5EF4-FFF2-40B4-BE49-F238E27FC236}">
                <a16:creationId xmlns:a16="http://schemas.microsoft.com/office/drawing/2014/main" id="{D0F339BB-4802-49D6-8E44-E22D5D490DBF}"/>
              </a:ext>
            </a:extLst>
          </p:cNvPr>
          <p:cNvSpPr txBox="1"/>
          <p:nvPr/>
        </p:nvSpPr>
        <p:spPr>
          <a:xfrm>
            <a:off x="327549" y="5547657"/>
            <a:ext cx="10324002" cy="584775"/>
          </a:xfrm>
          <a:prstGeom prst="rect">
            <a:avLst/>
          </a:prstGeom>
          <a:noFill/>
        </p:spPr>
        <p:txBody>
          <a:bodyPr wrap="square" lIns="91440" tIns="45720" rIns="91440" bIns="45720" rtlCol="0" anchor="t">
            <a:spAutoFit/>
          </a:bodyPr>
          <a:lstStyle>
            <a:defPPr>
              <a:defRPr lang="en-US"/>
            </a:defPPr>
            <a:lvl1pPr marL="342900" indent="-342900">
              <a:buFont typeface="Arial" panose="020B0604020202020204" pitchFamily="34" charset="0"/>
              <a:buChar char="•"/>
              <a:defRPr sz="1600">
                <a:latin typeface="Arial"/>
                <a:cs typeface="Arial"/>
              </a:defRPr>
            </a:lvl1pPr>
          </a:lstStyle>
          <a:p>
            <a:r>
              <a:rPr lang="en-GB" dirty="0"/>
              <a:t>Visit the McCloud Intranet Hub, or visit the NPCC website, and read the member guidance and complete the form. Send the form to </a:t>
            </a:r>
            <a:r>
              <a:rPr lang="en-GB" dirty="0">
                <a:hlinkClick r:id="rId2"/>
              </a:rPr>
              <a:t>SSCL.MPS.McCloud.Remedy@police.sscl.com</a:t>
            </a:r>
            <a:r>
              <a:rPr lang="en-GB" dirty="0"/>
              <a:t>, </a:t>
            </a:r>
          </a:p>
        </p:txBody>
      </p:sp>
    </p:spTree>
    <p:extLst>
      <p:ext uri="{BB962C8B-B14F-4D97-AF65-F5344CB8AC3E}">
        <p14:creationId xmlns:p14="http://schemas.microsoft.com/office/powerpoint/2010/main" val="1663373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83" y="2714390"/>
            <a:ext cx="11254154" cy="754889"/>
          </a:xfrm>
        </p:spPr>
        <p:txBody>
          <a:bodyPr/>
          <a:lstStyle/>
          <a:p>
            <a:pPr algn="ctr"/>
            <a:r>
              <a:rPr lang="en-GB" sz="5400" dirty="0"/>
              <a:t>Questions?</a:t>
            </a:r>
          </a:p>
        </p:txBody>
      </p:sp>
      <p:sp>
        <p:nvSpPr>
          <p:cNvPr id="4" name="TextBox 3"/>
          <p:cNvSpPr txBox="1"/>
          <p:nvPr/>
        </p:nvSpPr>
        <p:spPr>
          <a:xfrm>
            <a:off x="281354" y="4501661"/>
            <a:ext cx="11578793" cy="1754326"/>
          </a:xfrm>
          <a:prstGeom prst="rect">
            <a:avLst/>
          </a:prstGeom>
          <a:noFill/>
        </p:spPr>
        <p:txBody>
          <a:bodyPr wrap="square" rtlCol="0">
            <a:spAutoFit/>
          </a:bodyPr>
          <a:lstStyle/>
          <a:p>
            <a:r>
              <a:rPr lang="en-GB" dirty="0"/>
              <a:t>Disclaimer: </a:t>
            </a:r>
          </a:p>
          <a:p>
            <a:r>
              <a:rPr lang="en-GB" dirty="0"/>
              <a:t>The slides contained are an interpretation on the regulations at the moment: this may change.</a:t>
            </a:r>
          </a:p>
          <a:p>
            <a:r>
              <a:rPr lang="en-GB" dirty="0"/>
              <a:t>The slides do not constitute legal or financial advice. </a:t>
            </a:r>
          </a:p>
          <a:p>
            <a:r>
              <a:rPr lang="en-GB" dirty="0"/>
              <a:t>Any figures contained within are indicative and used for illustrative purposes only. </a:t>
            </a:r>
          </a:p>
          <a:p>
            <a:r>
              <a:rPr lang="en-GB" dirty="0"/>
              <a:t>For legal, financial or tax advice, members should seek appropriately qualified persons. </a:t>
            </a:r>
          </a:p>
          <a:p>
            <a:endParaRPr lang="en-GB" dirty="0"/>
          </a:p>
        </p:txBody>
      </p:sp>
    </p:spTree>
    <p:extLst>
      <p:ext uri="{BB962C8B-B14F-4D97-AF65-F5344CB8AC3E}">
        <p14:creationId xmlns:p14="http://schemas.microsoft.com/office/powerpoint/2010/main" val="260277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Links and Guidance</a:t>
            </a:r>
          </a:p>
        </p:txBody>
      </p:sp>
      <p:sp>
        <p:nvSpPr>
          <p:cNvPr id="5" name="TextBox 4"/>
          <p:cNvSpPr txBox="1"/>
          <p:nvPr/>
        </p:nvSpPr>
        <p:spPr>
          <a:xfrm>
            <a:off x="368826" y="2121167"/>
            <a:ext cx="11454348" cy="461665"/>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t>NPCC:</a:t>
            </a:r>
          </a:p>
        </p:txBody>
      </p:sp>
      <p:sp>
        <p:nvSpPr>
          <p:cNvPr id="6" name="TextBox 5"/>
          <p:cNvSpPr txBox="1"/>
          <p:nvPr/>
        </p:nvSpPr>
        <p:spPr>
          <a:xfrm>
            <a:off x="368826" y="2510857"/>
            <a:ext cx="10648161" cy="400110"/>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sz="2000" dirty="0">
                <a:hlinkClick r:id="rId2"/>
              </a:rPr>
              <a:t>Police Pension Info - policepensioninfo.co.uk</a:t>
            </a:r>
            <a:r>
              <a:rPr lang="en-GB" sz="2000" dirty="0"/>
              <a:t> </a:t>
            </a:r>
          </a:p>
        </p:txBody>
      </p:sp>
      <p:sp>
        <p:nvSpPr>
          <p:cNvPr id="14" name="TextBox 13"/>
          <p:cNvSpPr txBox="1"/>
          <p:nvPr/>
        </p:nvSpPr>
        <p:spPr>
          <a:xfrm>
            <a:off x="385052" y="1592977"/>
            <a:ext cx="10648161" cy="400110"/>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000">
                <a:latin typeface="Arial"/>
                <a:cs typeface="Arial"/>
              </a:defRPr>
            </a:lvl1pPr>
          </a:lstStyle>
          <a:p>
            <a:r>
              <a:rPr lang="en-GB" dirty="0">
                <a:hlinkClick r:id="rId3"/>
              </a:rPr>
              <a:t>Pension Remedy Hub (McCloud) (</a:t>
            </a:r>
            <a:r>
              <a:rPr lang="en-GB" dirty="0" err="1">
                <a:hlinkClick r:id="rId3"/>
              </a:rPr>
              <a:t>intranet.mps</a:t>
            </a:r>
            <a:r>
              <a:rPr lang="en-GB" dirty="0">
                <a:hlinkClick r:id="rId3"/>
              </a:rPr>
              <a:t>)</a:t>
            </a:r>
            <a:endParaRPr lang="en-GB" dirty="0"/>
          </a:p>
        </p:txBody>
      </p:sp>
      <p:sp>
        <p:nvSpPr>
          <p:cNvPr id="18" name="TextBox 17"/>
          <p:cNvSpPr txBox="1"/>
          <p:nvPr/>
        </p:nvSpPr>
        <p:spPr>
          <a:xfrm>
            <a:off x="385053" y="3743295"/>
            <a:ext cx="10648161" cy="830997"/>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hlinkClick r:id="rId4"/>
              </a:rPr>
              <a:t>https://</a:t>
            </a:r>
            <a:r>
              <a:rPr lang="en-GB" sz="2000" dirty="0">
                <a:hlinkClick r:id="rId4"/>
              </a:rPr>
              <a:t>www.gov.uk/government/collections/how-the-public-service-pension-remedy-affects-your-pension</a:t>
            </a:r>
            <a:r>
              <a:rPr lang="en-GB" dirty="0"/>
              <a:t> </a:t>
            </a:r>
          </a:p>
        </p:txBody>
      </p:sp>
      <p:sp>
        <p:nvSpPr>
          <p:cNvPr id="19" name="TextBox 18"/>
          <p:cNvSpPr txBox="1"/>
          <p:nvPr/>
        </p:nvSpPr>
        <p:spPr>
          <a:xfrm>
            <a:off x="368826" y="1188832"/>
            <a:ext cx="11454348" cy="461665"/>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t>The MPS McCloud Hub:</a:t>
            </a:r>
          </a:p>
        </p:txBody>
      </p:sp>
      <p:sp>
        <p:nvSpPr>
          <p:cNvPr id="20" name="TextBox 19"/>
          <p:cNvSpPr txBox="1"/>
          <p:nvPr/>
        </p:nvSpPr>
        <p:spPr>
          <a:xfrm>
            <a:off x="385053" y="3281630"/>
            <a:ext cx="11454348" cy="461665"/>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t>The HMRC member guide:</a:t>
            </a:r>
          </a:p>
        </p:txBody>
      </p:sp>
      <p:sp>
        <p:nvSpPr>
          <p:cNvPr id="21" name="TextBox 20"/>
          <p:cNvSpPr txBox="1"/>
          <p:nvPr/>
        </p:nvSpPr>
        <p:spPr>
          <a:xfrm>
            <a:off x="385053" y="4812359"/>
            <a:ext cx="11454348" cy="461665"/>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t>Additional HMRC information:</a:t>
            </a:r>
          </a:p>
        </p:txBody>
      </p:sp>
      <p:sp>
        <p:nvSpPr>
          <p:cNvPr id="22" name="TextBox 21"/>
          <p:cNvSpPr txBox="1"/>
          <p:nvPr/>
        </p:nvSpPr>
        <p:spPr>
          <a:xfrm>
            <a:off x="385053" y="5183434"/>
            <a:ext cx="10648161" cy="830997"/>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hlinkClick r:id="rId5"/>
              </a:rPr>
              <a:t>https://</a:t>
            </a:r>
            <a:r>
              <a:rPr lang="en-GB" sz="2000" dirty="0">
                <a:hlinkClick r:id="rId5"/>
              </a:rPr>
              <a:t>www.gov.uk/government/publications/public-service-pensions-remedy-newsletter-october-2023/newsletter-on-the-public-service-pensions-remedy-october-2023</a:t>
            </a:r>
            <a:r>
              <a:rPr lang="en-GB" dirty="0"/>
              <a:t> </a:t>
            </a:r>
          </a:p>
        </p:txBody>
      </p:sp>
    </p:spTree>
    <p:extLst>
      <p:ext uri="{BB962C8B-B14F-4D97-AF65-F5344CB8AC3E}">
        <p14:creationId xmlns:p14="http://schemas.microsoft.com/office/powerpoint/2010/main" val="253699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8A155D64-4633-12BB-D4E7-59172D7B9BF8}"/>
              </a:ext>
            </a:extLst>
          </p:cNvPr>
          <p:cNvSpPr txBox="1">
            <a:spLocks/>
          </p:cNvSpPr>
          <p:nvPr/>
        </p:nvSpPr>
        <p:spPr>
          <a:xfrm>
            <a:off x="394113" y="230930"/>
            <a:ext cx="9142723" cy="428291"/>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r>
              <a:rPr lang="en-GB" sz="2800" dirty="0">
                <a:solidFill>
                  <a:srgbClr val="000099"/>
                </a:solidFill>
              </a:rPr>
              <a:t>Scope</a:t>
            </a:r>
          </a:p>
        </p:txBody>
      </p:sp>
      <p:sp>
        <p:nvSpPr>
          <p:cNvPr id="5" name="TextBox 4"/>
          <p:cNvSpPr txBox="1"/>
          <p:nvPr/>
        </p:nvSpPr>
        <p:spPr>
          <a:xfrm>
            <a:off x="1268447" y="1490659"/>
            <a:ext cx="6381750"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t>What is the remedy?</a:t>
            </a:r>
          </a:p>
          <a:p>
            <a:pPr marL="285750" indent="-285750">
              <a:buFont typeface="Arial" panose="020B0604020202020204" pitchFamily="34" charset="0"/>
              <a:buChar char="•"/>
            </a:pPr>
            <a:r>
              <a:rPr lang="en-GB" sz="2800" dirty="0"/>
              <a:t>Who is affected?</a:t>
            </a:r>
          </a:p>
          <a:p>
            <a:pPr marL="285750" indent="-285750">
              <a:buFont typeface="Arial" panose="020B0604020202020204" pitchFamily="34" charset="0"/>
              <a:buChar char="•"/>
            </a:pPr>
            <a:r>
              <a:rPr lang="en-GB" sz="2800" dirty="0"/>
              <a:t>What does this mean?</a:t>
            </a:r>
          </a:p>
          <a:p>
            <a:pPr marL="285750" indent="-285750">
              <a:buFont typeface="Arial" panose="020B0604020202020204" pitchFamily="34" charset="0"/>
              <a:buChar char="•"/>
            </a:pPr>
            <a:r>
              <a:rPr lang="en-GB" sz="2800" dirty="0"/>
              <a:t>Contribution Adjustments</a:t>
            </a:r>
          </a:p>
          <a:p>
            <a:pPr marL="285750" indent="-285750">
              <a:buFont typeface="Arial" panose="020B0604020202020204" pitchFamily="34" charset="0"/>
              <a:buChar char="•"/>
            </a:pPr>
            <a:r>
              <a:rPr lang="en-GB" sz="2800" dirty="0"/>
              <a:t>Pension Tax</a:t>
            </a:r>
          </a:p>
          <a:p>
            <a:pPr marL="285750" indent="-285750">
              <a:buFont typeface="Arial" panose="020B0604020202020204" pitchFamily="34" charset="0"/>
              <a:buChar char="•"/>
            </a:pPr>
            <a:r>
              <a:rPr lang="en-GB" sz="2800" dirty="0"/>
              <a:t>Contingent Decisions</a:t>
            </a:r>
          </a:p>
          <a:p>
            <a:pPr marL="285750" indent="-285750">
              <a:buFont typeface="Arial" panose="020B0604020202020204" pitchFamily="34" charset="0"/>
              <a:buChar char="•"/>
            </a:pPr>
            <a:r>
              <a:rPr lang="en-GB" sz="2800" dirty="0"/>
              <a:t>Questions?</a:t>
            </a:r>
          </a:p>
        </p:txBody>
      </p:sp>
    </p:spTree>
    <p:extLst>
      <p:ext uri="{BB962C8B-B14F-4D97-AF65-F5344CB8AC3E}">
        <p14:creationId xmlns:p14="http://schemas.microsoft.com/office/powerpoint/2010/main" val="3893226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Pension Tax – HMRC Links and Guidance</a:t>
            </a:r>
          </a:p>
        </p:txBody>
      </p:sp>
      <p:sp>
        <p:nvSpPr>
          <p:cNvPr id="5" name="TextBox 4"/>
          <p:cNvSpPr txBox="1"/>
          <p:nvPr/>
        </p:nvSpPr>
        <p:spPr>
          <a:xfrm>
            <a:off x="389567" y="1228283"/>
            <a:ext cx="11454348" cy="461665"/>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t>The calculator:</a:t>
            </a:r>
          </a:p>
        </p:txBody>
      </p:sp>
      <p:sp>
        <p:nvSpPr>
          <p:cNvPr id="6" name="TextBox 5"/>
          <p:cNvSpPr txBox="1"/>
          <p:nvPr/>
        </p:nvSpPr>
        <p:spPr>
          <a:xfrm>
            <a:off x="389567" y="1567673"/>
            <a:ext cx="10648161" cy="400110"/>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sz="2000" dirty="0">
                <a:hlinkClick r:id="rId2"/>
              </a:rPr>
              <a:t>https://www.gov.uk/guidance/calculate-your-public-service-pension-adjustment</a:t>
            </a:r>
            <a:r>
              <a:rPr lang="en-GB" sz="2000" dirty="0"/>
              <a:t>  </a:t>
            </a:r>
          </a:p>
        </p:txBody>
      </p:sp>
      <p:sp>
        <p:nvSpPr>
          <p:cNvPr id="14" name="TextBox 13"/>
          <p:cNvSpPr txBox="1"/>
          <p:nvPr/>
        </p:nvSpPr>
        <p:spPr>
          <a:xfrm>
            <a:off x="389567" y="2412754"/>
            <a:ext cx="10648161" cy="707886"/>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000">
                <a:latin typeface="Arial"/>
                <a:cs typeface="Arial"/>
              </a:defRPr>
            </a:lvl1pPr>
          </a:lstStyle>
          <a:p>
            <a:r>
              <a:rPr lang="en-GB" dirty="0">
                <a:hlinkClick r:id="rId3"/>
              </a:rPr>
              <a:t>https://assets.publishing.service.gov.uk/media/652694242548ca0014ddf113/check_what_information_you_will_need.ods</a:t>
            </a:r>
            <a:r>
              <a:rPr lang="en-GB" dirty="0"/>
              <a:t> </a:t>
            </a:r>
          </a:p>
        </p:txBody>
      </p:sp>
      <p:sp>
        <p:nvSpPr>
          <p:cNvPr id="18" name="TextBox 17"/>
          <p:cNvSpPr txBox="1"/>
          <p:nvPr/>
        </p:nvSpPr>
        <p:spPr>
          <a:xfrm>
            <a:off x="385053" y="3743295"/>
            <a:ext cx="10648161" cy="830997"/>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hlinkClick r:id="rId4"/>
              </a:rPr>
              <a:t>https://</a:t>
            </a:r>
            <a:r>
              <a:rPr lang="en-GB" sz="2000" dirty="0">
                <a:hlinkClick r:id="rId4"/>
              </a:rPr>
              <a:t>www.gov.uk/government/collections/how-the-public-service-pension-remedy-affects-your-pension</a:t>
            </a:r>
            <a:r>
              <a:rPr lang="en-GB" dirty="0"/>
              <a:t> </a:t>
            </a:r>
          </a:p>
        </p:txBody>
      </p:sp>
      <p:sp>
        <p:nvSpPr>
          <p:cNvPr id="19" name="TextBox 18"/>
          <p:cNvSpPr txBox="1"/>
          <p:nvPr/>
        </p:nvSpPr>
        <p:spPr>
          <a:xfrm>
            <a:off x="385053" y="2046196"/>
            <a:ext cx="11454348" cy="461665"/>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t>The information checklist:</a:t>
            </a:r>
          </a:p>
        </p:txBody>
      </p:sp>
      <p:sp>
        <p:nvSpPr>
          <p:cNvPr id="20" name="TextBox 19"/>
          <p:cNvSpPr txBox="1"/>
          <p:nvPr/>
        </p:nvSpPr>
        <p:spPr>
          <a:xfrm>
            <a:off x="385053" y="3281630"/>
            <a:ext cx="11454348" cy="461665"/>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t>The HMRC member guide:</a:t>
            </a:r>
          </a:p>
        </p:txBody>
      </p:sp>
      <p:sp>
        <p:nvSpPr>
          <p:cNvPr id="21" name="TextBox 20"/>
          <p:cNvSpPr txBox="1"/>
          <p:nvPr/>
        </p:nvSpPr>
        <p:spPr>
          <a:xfrm>
            <a:off x="385053" y="4812359"/>
            <a:ext cx="11454348" cy="461665"/>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t>Additional HMRC information:</a:t>
            </a:r>
          </a:p>
        </p:txBody>
      </p:sp>
      <p:sp>
        <p:nvSpPr>
          <p:cNvPr id="22" name="TextBox 21"/>
          <p:cNvSpPr txBox="1"/>
          <p:nvPr/>
        </p:nvSpPr>
        <p:spPr>
          <a:xfrm>
            <a:off x="385053" y="5183434"/>
            <a:ext cx="10648161" cy="830997"/>
          </a:xfrm>
          <a:prstGeom prst="rect">
            <a:avLst/>
          </a:prstGeom>
          <a:noFill/>
        </p:spPr>
        <p:txBody>
          <a:bodyPr wrap="square" lIns="91440" tIns="45720" rIns="91440" bIns="45720" rtlCol="0" anchor="t">
            <a:spAutoFit/>
          </a:bodyPr>
          <a:lstStyle>
            <a:defPPr>
              <a:defRPr lang="en-US"/>
            </a:defPPr>
            <a:lvl1pPr indent="0">
              <a:buFont typeface="Arial" panose="020B0604020202020204" pitchFamily="34" charset="0"/>
              <a:buNone/>
              <a:defRPr sz="2400">
                <a:latin typeface="Arial"/>
                <a:cs typeface="Arial"/>
              </a:defRPr>
            </a:lvl1pPr>
          </a:lstStyle>
          <a:p>
            <a:r>
              <a:rPr lang="en-GB" dirty="0">
                <a:hlinkClick r:id="rId5"/>
              </a:rPr>
              <a:t>https://</a:t>
            </a:r>
            <a:r>
              <a:rPr lang="en-GB" sz="2000" dirty="0">
                <a:hlinkClick r:id="rId5"/>
              </a:rPr>
              <a:t>www.gov.uk/government/publications/public-service-pensions-remedy-newsletter-october-2023/newsletter-on-the-public-service-pensions-remedy-october-2023</a:t>
            </a:r>
            <a:r>
              <a:rPr lang="en-GB" dirty="0"/>
              <a:t> </a:t>
            </a:r>
          </a:p>
        </p:txBody>
      </p:sp>
    </p:spTree>
    <p:extLst>
      <p:ext uri="{BB962C8B-B14F-4D97-AF65-F5344CB8AC3E}">
        <p14:creationId xmlns:p14="http://schemas.microsoft.com/office/powerpoint/2010/main" val="206795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271060" y="172239"/>
            <a:ext cx="5851445" cy="564058"/>
          </a:xfrm>
          <a:prstGeom prst="rect">
            <a:avLst/>
          </a:prstGeom>
        </p:spPr>
        <p:txBody>
          <a:bodyPr/>
          <a:lstStyle>
            <a:defPPr>
              <a:defRPr lang="en-US"/>
            </a:defPPr>
            <a:lvl1pPr fontAlgn="base">
              <a:spcBef>
                <a:spcPct val="0"/>
              </a:spcBef>
              <a:spcAft>
                <a:spcPct val="0"/>
              </a:spcAft>
              <a:defRPr sz="2800" b="1">
                <a:solidFill>
                  <a:srgbClr val="000099"/>
                </a:solidFill>
                <a:latin typeface="+mj-lt"/>
                <a:ea typeface="+mj-ea"/>
                <a:cs typeface="+mj-cs"/>
              </a:defRPr>
            </a:lvl1pPr>
            <a:lvl2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2pPr>
            <a:lvl3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3pPr>
            <a:lvl4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4pPr>
            <a:lvl5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5pPr>
            <a:lvl6pPr marL="457145"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6pPr>
            <a:lvl7pPr marL="914290"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7pPr>
            <a:lvl8pPr marL="1371435"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8pPr>
            <a:lvl9pPr marL="1828581"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9pPr>
          </a:lstStyle>
          <a:p>
            <a:r>
              <a:rPr lang="en-GB" dirty="0"/>
              <a:t>What is the McCloud Pension Remedy?</a:t>
            </a:r>
          </a:p>
        </p:txBody>
      </p:sp>
      <p:grpSp>
        <p:nvGrpSpPr>
          <p:cNvPr id="35" name="Group 34"/>
          <p:cNvGrpSpPr/>
          <p:nvPr/>
        </p:nvGrpSpPr>
        <p:grpSpPr>
          <a:xfrm>
            <a:off x="310816" y="2128759"/>
            <a:ext cx="4960899" cy="1178984"/>
            <a:chOff x="748631" y="2194560"/>
            <a:chExt cx="8228392" cy="978010"/>
          </a:xfrm>
        </p:grpSpPr>
        <p:sp>
          <p:nvSpPr>
            <p:cNvPr id="36" name="Right Arrow 35"/>
            <p:cNvSpPr/>
            <p:nvPr/>
          </p:nvSpPr>
          <p:spPr>
            <a:xfrm>
              <a:off x="748631" y="2194560"/>
              <a:ext cx="8228392" cy="978010"/>
            </a:xfrm>
            <a:prstGeom prst="rightArrow">
              <a:avLst/>
            </a:prstGeom>
            <a:solidFill>
              <a:srgbClr val="210684"/>
            </a:solidFill>
            <a:ln w="12700" cap="flat" cmpd="sng" algn="ctr">
              <a:solidFill>
                <a:srgbClr val="21068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7" name="TextBox 36"/>
            <p:cNvSpPr txBox="1"/>
            <p:nvPr/>
          </p:nvSpPr>
          <p:spPr>
            <a:xfrm>
              <a:off x="2868959" y="2504940"/>
              <a:ext cx="3987735" cy="3063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rPr>
                <a:t>Legacy</a:t>
              </a:r>
              <a:r>
                <a:rPr kumimoji="0" lang="en-GB" sz="1800" b="0" i="0" u="none" strike="noStrike" kern="0" cap="none" spc="0" normalizeH="0" baseline="0" noProof="0" dirty="0">
                  <a:ln>
                    <a:noFill/>
                  </a:ln>
                  <a:solidFill>
                    <a:srgbClr val="231F20"/>
                  </a:solidFill>
                  <a:effectLst/>
                  <a:uLnTx/>
                  <a:uFillTx/>
                  <a:latin typeface="Arial"/>
                </a:rPr>
                <a:t> </a:t>
              </a:r>
              <a:r>
                <a:rPr kumimoji="0" lang="en-GB" sz="1800" b="0" i="0" u="none" strike="noStrike" kern="0" cap="none" spc="0" normalizeH="0" baseline="0" noProof="0" dirty="0">
                  <a:ln>
                    <a:noFill/>
                  </a:ln>
                  <a:solidFill>
                    <a:srgbClr val="FFFFFF"/>
                  </a:solidFill>
                  <a:effectLst/>
                  <a:uLnTx/>
                  <a:uFillTx/>
                  <a:latin typeface="Arial"/>
                </a:rPr>
                <a:t>Schemes</a:t>
              </a:r>
            </a:p>
          </p:txBody>
        </p:sp>
      </p:grpSp>
      <p:grpSp>
        <p:nvGrpSpPr>
          <p:cNvPr id="38" name="Group 37"/>
          <p:cNvGrpSpPr/>
          <p:nvPr/>
        </p:nvGrpSpPr>
        <p:grpSpPr>
          <a:xfrm>
            <a:off x="310816" y="4324644"/>
            <a:ext cx="5771932" cy="1016441"/>
            <a:chOff x="748631" y="2194560"/>
            <a:chExt cx="8228392" cy="978010"/>
          </a:xfrm>
          <a:solidFill>
            <a:srgbClr val="FFFFFF"/>
          </a:solidFill>
        </p:grpSpPr>
        <p:sp>
          <p:nvSpPr>
            <p:cNvPr id="39" name="Right Arrow 38"/>
            <p:cNvSpPr/>
            <p:nvPr/>
          </p:nvSpPr>
          <p:spPr>
            <a:xfrm>
              <a:off x="748631" y="2194560"/>
              <a:ext cx="8228392" cy="978010"/>
            </a:xfrm>
            <a:prstGeom prst="rightArrow">
              <a:avLst/>
            </a:prstGeom>
            <a:grpFill/>
            <a:ln w="12700" cap="flat" cmpd="sng" algn="ctr">
              <a:solidFill>
                <a:srgbClr val="21068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0" name="TextBox 39"/>
            <p:cNvSpPr txBox="1"/>
            <p:nvPr/>
          </p:nvSpPr>
          <p:spPr>
            <a:xfrm>
              <a:off x="3037398" y="2498899"/>
              <a:ext cx="2838615" cy="369332"/>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31F20"/>
                  </a:solidFill>
                  <a:effectLst/>
                  <a:uLnTx/>
                  <a:uFillTx/>
                  <a:latin typeface="Arial"/>
                </a:rPr>
                <a:t>2015 Scheme</a:t>
              </a:r>
            </a:p>
          </p:txBody>
        </p:sp>
      </p:grpSp>
      <p:grpSp>
        <p:nvGrpSpPr>
          <p:cNvPr id="41" name="Group 40"/>
          <p:cNvGrpSpPr/>
          <p:nvPr/>
        </p:nvGrpSpPr>
        <p:grpSpPr>
          <a:xfrm>
            <a:off x="6162261" y="4324643"/>
            <a:ext cx="5565912" cy="1016441"/>
            <a:chOff x="748631" y="2194560"/>
            <a:chExt cx="8228392" cy="978010"/>
          </a:xfrm>
          <a:solidFill>
            <a:srgbClr val="FFFFFF"/>
          </a:solidFill>
        </p:grpSpPr>
        <p:sp>
          <p:nvSpPr>
            <p:cNvPr id="42" name="Right Arrow 41"/>
            <p:cNvSpPr/>
            <p:nvPr/>
          </p:nvSpPr>
          <p:spPr>
            <a:xfrm>
              <a:off x="748631" y="2194560"/>
              <a:ext cx="8228392" cy="978010"/>
            </a:xfrm>
            <a:prstGeom prst="rightArrow">
              <a:avLst/>
            </a:prstGeom>
            <a:grpFill/>
            <a:ln w="12700" cap="flat" cmpd="sng" algn="ctr">
              <a:solidFill>
                <a:srgbClr val="21068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3" name="TextBox 42"/>
            <p:cNvSpPr txBox="1"/>
            <p:nvPr/>
          </p:nvSpPr>
          <p:spPr>
            <a:xfrm>
              <a:off x="3037398" y="2498899"/>
              <a:ext cx="2838615" cy="369332"/>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31F20"/>
                  </a:solidFill>
                  <a:effectLst/>
                  <a:uLnTx/>
                  <a:uFillTx/>
                  <a:latin typeface="Arial"/>
                </a:rPr>
                <a:t>2015 Scheme</a:t>
              </a:r>
            </a:p>
          </p:txBody>
        </p:sp>
      </p:grpSp>
      <p:sp>
        <p:nvSpPr>
          <p:cNvPr id="44" name="Bent Arrow 43"/>
          <p:cNvSpPr/>
          <p:nvPr/>
        </p:nvSpPr>
        <p:spPr>
          <a:xfrm rot="5400000">
            <a:off x="4893811" y="2977547"/>
            <a:ext cx="1932601" cy="1176794"/>
          </a:xfrm>
          <a:prstGeom prst="bentArrow">
            <a:avLst>
              <a:gd name="adj1" fmla="val 25000"/>
              <a:gd name="adj2" fmla="val 23830"/>
              <a:gd name="adj3" fmla="val 25000"/>
              <a:gd name="adj4" fmla="val 43750"/>
            </a:avLst>
          </a:prstGeom>
          <a:solidFill>
            <a:srgbClr val="210684"/>
          </a:solidFill>
          <a:ln w="12700" cap="flat" cmpd="sng" algn="ctr">
            <a:solidFill>
              <a:srgbClr val="21068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31F20"/>
              </a:solidFill>
              <a:effectLst/>
              <a:uLnTx/>
              <a:uFillTx/>
              <a:latin typeface="Arial"/>
              <a:ea typeface="+mn-ea"/>
              <a:cs typeface="+mn-cs"/>
            </a:endParaRPr>
          </a:p>
        </p:txBody>
      </p:sp>
      <p:sp>
        <p:nvSpPr>
          <p:cNvPr id="45" name="5-Point Star 44"/>
          <p:cNvSpPr/>
          <p:nvPr/>
        </p:nvSpPr>
        <p:spPr>
          <a:xfrm>
            <a:off x="5812404" y="5176299"/>
            <a:ext cx="620202" cy="628153"/>
          </a:xfrm>
          <a:prstGeom prst="star5">
            <a:avLst/>
          </a:prstGeom>
          <a:solidFill>
            <a:srgbClr val="FF0000"/>
          </a:solidFill>
          <a:ln w="12700" cap="flat" cmpd="sng" algn="ctr">
            <a:solidFill>
              <a:srgbClr val="21068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6" name="TextBox 45"/>
          <p:cNvSpPr txBox="1"/>
          <p:nvPr/>
        </p:nvSpPr>
        <p:spPr>
          <a:xfrm>
            <a:off x="310816" y="1189140"/>
            <a:ext cx="3994470" cy="523220"/>
          </a:xfrm>
          <a:prstGeom prst="rect">
            <a:avLst/>
          </a:prstGeom>
          <a:noFill/>
        </p:spPr>
        <p:txBody>
          <a:bodyPr wrap="square" rtlCol="0">
            <a:spAutoFit/>
          </a:bodyPr>
          <a:lstStyle/>
          <a:p>
            <a:r>
              <a:rPr lang="en-GB" sz="2800" dirty="0">
                <a:solidFill>
                  <a:srgbClr val="231F20"/>
                </a:solidFill>
                <a:latin typeface="Arial"/>
              </a:rPr>
              <a:t>Step one - Prospective</a:t>
            </a:r>
          </a:p>
        </p:txBody>
      </p:sp>
      <p:sp>
        <p:nvSpPr>
          <p:cNvPr id="47" name="TextBox 46"/>
          <p:cNvSpPr txBox="1"/>
          <p:nvPr/>
        </p:nvSpPr>
        <p:spPr>
          <a:xfrm>
            <a:off x="5019626" y="5873934"/>
            <a:ext cx="2218413" cy="523220"/>
          </a:xfrm>
          <a:prstGeom prst="rect">
            <a:avLst/>
          </a:prstGeom>
          <a:noFill/>
        </p:spPr>
        <p:txBody>
          <a:bodyPr wrap="square" rtlCol="0">
            <a:spAutoFit/>
          </a:bodyPr>
          <a:lstStyle/>
          <a:p>
            <a:r>
              <a:rPr lang="en-GB" sz="2800" dirty="0">
                <a:solidFill>
                  <a:srgbClr val="FFFFFF"/>
                </a:solidFill>
                <a:latin typeface="Arial"/>
              </a:rPr>
              <a:t>1 April 2022</a:t>
            </a:r>
          </a:p>
        </p:txBody>
      </p:sp>
      <p:sp>
        <p:nvSpPr>
          <p:cNvPr id="48" name="TextBox 47"/>
          <p:cNvSpPr txBox="1"/>
          <p:nvPr/>
        </p:nvSpPr>
        <p:spPr>
          <a:xfrm>
            <a:off x="6673270" y="1779645"/>
            <a:ext cx="3994470" cy="1815882"/>
          </a:xfrm>
          <a:prstGeom prst="rect">
            <a:avLst/>
          </a:prstGeom>
          <a:noFill/>
        </p:spPr>
        <p:txBody>
          <a:bodyPr wrap="square" rtlCol="0">
            <a:spAutoFit/>
          </a:bodyPr>
          <a:lstStyle/>
          <a:p>
            <a:r>
              <a:rPr lang="en-GB" sz="2800" dirty="0">
                <a:solidFill>
                  <a:srgbClr val="231F20"/>
                </a:solidFill>
                <a:latin typeface="Arial"/>
              </a:rPr>
              <a:t>Removing future discrimination by placing everyone in the 2015 scheme</a:t>
            </a:r>
          </a:p>
        </p:txBody>
      </p:sp>
    </p:spTree>
    <p:extLst>
      <p:ext uri="{BB962C8B-B14F-4D97-AF65-F5344CB8AC3E}">
        <p14:creationId xmlns:p14="http://schemas.microsoft.com/office/powerpoint/2010/main" val="418374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750" y="154453"/>
            <a:ext cx="9417621" cy="620421"/>
          </a:xfrm>
          <a:prstGeom prst="rect">
            <a:avLst/>
          </a:prstGeom>
        </p:spPr>
        <p:txBody>
          <a:bodyPr/>
          <a:lstStyle>
            <a:defPPr>
              <a:defRPr lang="en-US"/>
            </a:defPPr>
            <a:lvl1pPr fontAlgn="base">
              <a:spcBef>
                <a:spcPct val="0"/>
              </a:spcBef>
              <a:spcAft>
                <a:spcPct val="0"/>
              </a:spcAft>
              <a:defRPr sz="2800" b="1">
                <a:solidFill>
                  <a:srgbClr val="000099"/>
                </a:solidFill>
                <a:latin typeface="+mj-lt"/>
                <a:ea typeface="+mj-ea"/>
                <a:cs typeface="+mj-cs"/>
              </a:defRPr>
            </a:lvl1pPr>
            <a:lvl2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2pPr>
            <a:lvl3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3pPr>
            <a:lvl4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4pPr>
            <a:lvl5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5pPr>
            <a:lvl6pPr marL="457145"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6pPr>
            <a:lvl7pPr marL="914290"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7pPr>
            <a:lvl8pPr marL="1371435"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8pPr>
            <a:lvl9pPr marL="1828581"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9pPr>
          </a:lstStyle>
          <a:p>
            <a:r>
              <a:rPr lang="en-GB" dirty="0"/>
              <a:t>What is the McCloud Pension Remedy?</a:t>
            </a:r>
          </a:p>
        </p:txBody>
      </p:sp>
      <p:grpSp>
        <p:nvGrpSpPr>
          <p:cNvPr id="5" name="Group 4"/>
          <p:cNvGrpSpPr/>
          <p:nvPr/>
        </p:nvGrpSpPr>
        <p:grpSpPr>
          <a:xfrm>
            <a:off x="310816" y="2128759"/>
            <a:ext cx="4960899" cy="1178984"/>
            <a:chOff x="748631" y="2194560"/>
            <a:chExt cx="8228392" cy="978010"/>
          </a:xfrm>
        </p:grpSpPr>
        <p:sp>
          <p:nvSpPr>
            <p:cNvPr id="6" name="Right Arrow 5"/>
            <p:cNvSpPr/>
            <p:nvPr/>
          </p:nvSpPr>
          <p:spPr>
            <a:xfrm>
              <a:off x="748631" y="2194560"/>
              <a:ext cx="8228392" cy="978010"/>
            </a:xfrm>
            <a:prstGeom prst="rightArrow">
              <a:avLst/>
            </a:prstGeom>
            <a:solidFill>
              <a:srgbClr val="210684"/>
            </a:solidFill>
            <a:ln w="12700" cap="flat" cmpd="sng" algn="ctr">
              <a:solidFill>
                <a:srgbClr val="21068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p:cNvSpPr txBox="1"/>
            <p:nvPr/>
          </p:nvSpPr>
          <p:spPr>
            <a:xfrm>
              <a:off x="3037398" y="2498899"/>
              <a:ext cx="3424534" cy="3063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rPr>
                <a:t>Legacy Schemes</a:t>
              </a:r>
            </a:p>
          </p:txBody>
        </p:sp>
      </p:grpSp>
      <p:grpSp>
        <p:nvGrpSpPr>
          <p:cNvPr id="8" name="Group 7"/>
          <p:cNvGrpSpPr/>
          <p:nvPr/>
        </p:nvGrpSpPr>
        <p:grpSpPr>
          <a:xfrm>
            <a:off x="310816" y="4324644"/>
            <a:ext cx="5771932" cy="1016441"/>
            <a:chOff x="748631" y="2194560"/>
            <a:chExt cx="8228392" cy="978010"/>
          </a:xfrm>
          <a:solidFill>
            <a:srgbClr val="FFFFFF"/>
          </a:solidFill>
        </p:grpSpPr>
        <p:sp>
          <p:nvSpPr>
            <p:cNvPr id="9" name="Right Arrow 8"/>
            <p:cNvSpPr/>
            <p:nvPr/>
          </p:nvSpPr>
          <p:spPr>
            <a:xfrm>
              <a:off x="748631" y="2194560"/>
              <a:ext cx="8228392" cy="978010"/>
            </a:xfrm>
            <a:prstGeom prst="rightArrow">
              <a:avLst/>
            </a:prstGeom>
            <a:grpFill/>
            <a:ln w="12700" cap="flat" cmpd="sng" algn="ctr">
              <a:solidFill>
                <a:srgbClr val="21068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3037398" y="2498899"/>
              <a:ext cx="2838615" cy="369332"/>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31F20"/>
                  </a:solidFill>
                  <a:effectLst/>
                  <a:uLnTx/>
                  <a:uFillTx/>
                  <a:latin typeface="Arial"/>
                </a:rPr>
                <a:t>2015 Scheme</a:t>
              </a:r>
            </a:p>
          </p:txBody>
        </p:sp>
      </p:grpSp>
      <p:grpSp>
        <p:nvGrpSpPr>
          <p:cNvPr id="11" name="Group 10"/>
          <p:cNvGrpSpPr/>
          <p:nvPr/>
        </p:nvGrpSpPr>
        <p:grpSpPr>
          <a:xfrm>
            <a:off x="6162261" y="4324643"/>
            <a:ext cx="5565912" cy="1016441"/>
            <a:chOff x="748631" y="2194560"/>
            <a:chExt cx="8228392" cy="978010"/>
          </a:xfrm>
          <a:solidFill>
            <a:srgbClr val="FFFFFF"/>
          </a:solidFill>
        </p:grpSpPr>
        <p:sp>
          <p:nvSpPr>
            <p:cNvPr id="12" name="Right Arrow 11"/>
            <p:cNvSpPr/>
            <p:nvPr/>
          </p:nvSpPr>
          <p:spPr>
            <a:xfrm>
              <a:off x="748631" y="2194560"/>
              <a:ext cx="8228392" cy="978010"/>
            </a:xfrm>
            <a:prstGeom prst="rightArrow">
              <a:avLst/>
            </a:prstGeom>
            <a:grpFill/>
            <a:ln w="12700" cap="flat" cmpd="sng" algn="ctr">
              <a:solidFill>
                <a:srgbClr val="21068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3" name="TextBox 12"/>
            <p:cNvSpPr txBox="1"/>
            <p:nvPr/>
          </p:nvSpPr>
          <p:spPr>
            <a:xfrm>
              <a:off x="3037398" y="2498899"/>
              <a:ext cx="2838615" cy="369332"/>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31F20"/>
                  </a:solidFill>
                  <a:effectLst/>
                  <a:uLnTx/>
                  <a:uFillTx/>
                  <a:latin typeface="Arial"/>
                </a:rPr>
                <a:t>2015 Scheme</a:t>
              </a:r>
            </a:p>
          </p:txBody>
        </p:sp>
      </p:grpSp>
      <p:sp>
        <p:nvSpPr>
          <p:cNvPr id="14" name="5-Point Star 13"/>
          <p:cNvSpPr/>
          <p:nvPr/>
        </p:nvSpPr>
        <p:spPr>
          <a:xfrm>
            <a:off x="7238039" y="5128591"/>
            <a:ext cx="620202" cy="628153"/>
          </a:xfrm>
          <a:prstGeom prst="star5">
            <a:avLst/>
          </a:prstGeom>
          <a:solidFill>
            <a:srgbClr val="FF0000"/>
          </a:solidFill>
          <a:ln w="12700" cap="flat" cmpd="sng" algn="ctr">
            <a:solidFill>
              <a:srgbClr val="21068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p:cNvSpPr txBox="1"/>
          <p:nvPr/>
        </p:nvSpPr>
        <p:spPr>
          <a:xfrm>
            <a:off x="310816" y="1189140"/>
            <a:ext cx="3994470" cy="523220"/>
          </a:xfrm>
          <a:prstGeom prst="rect">
            <a:avLst/>
          </a:prstGeom>
          <a:noFill/>
        </p:spPr>
        <p:txBody>
          <a:bodyPr wrap="square" rtlCol="0">
            <a:spAutoFit/>
          </a:bodyPr>
          <a:lstStyle/>
          <a:p>
            <a:r>
              <a:rPr lang="en-GB" sz="2800" dirty="0">
                <a:solidFill>
                  <a:srgbClr val="231F20"/>
                </a:solidFill>
                <a:latin typeface="Arial"/>
              </a:rPr>
              <a:t>Step two - Remedy</a:t>
            </a:r>
          </a:p>
        </p:txBody>
      </p:sp>
      <p:sp>
        <p:nvSpPr>
          <p:cNvPr id="16" name="TextBox 15"/>
          <p:cNvSpPr txBox="1"/>
          <p:nvPr/>
        </p:nvSpPr>
        <p:spPr>
          <a:xfrm>
            <a:off x="6321288" y="5817571"/>
            <a:ext cx="2834214" cy="523220"/>
          </a:xfrm>
          <a:prstGeom prst="rect">
            <a:avLst/>
          </a:prstGeom>
          <a:noFill/>
        </p:spPr>
        <p:txBody>
          <a:bodyPr wrap="square" rtlCol="0">
            <a:spAutoFit/>
          </a:bodyPr>
          <a:lstStyle/>
          <a:p>
            <a:r>
              <a:rPr lang="en-GB" sz="2800" dirty="0">
                <a:latin typeface="Arial"/>
              </a:rPr>
              <a:t>1 October 2023</a:t>
            </a:r>
          </a:p>
        </p:txBody>
      </p:sp>
      <p:sp>
        <p:nvSpPr>
          <p:cNvPr id="17" name="TextBox 16"/>
          <p:cNvSpPr txBox="1"/>
          <p:nvPr/>
        </p:nvSpPr>
        <p:spPr>
          <a:xfrm>
            <a:off x="6673270" y="1779645"/>
            <a:ext cx="3994470" cy="1384995"/>
          </a:xfrm>
          <a:prstGeom prst="rect">
            <a:avLst/>
          </a:prstGeom>
          <a:noFill/>
        </p:spPr>
        <p:txBody>
          <a:bodyPr wrap="square" rtlCol="0">
            <a:spAutoFit/>
          </a:bodyPr>
          <a:lstStyle/>
          <a:p>
            <a:r>
              <a:rPr lang="en-GB" sz="2800" dirty="0">
                <a:solidFill>
                  <a:srgbClr val="231F20"/>
                </a:solidFill>
                <a:latin typeface="Arial"/>
              </a:rPr>
              <a:t>Placing everyone back into their old schemes for the period 2015-2022</a:t>
            </a:r>
          </a:p>
        </p:txBody>
      </p:sp>
      <p:sp>
        <p:nvSpPr>
          <p:cNvPr id="18" name="Bent Arrow 17"/>
          <p:cNvSpPr/>
          <p:nvPr/>
        </p:nvSpPr>
        <p:spPr>
          <a:xfrm rot="5400000">
            <a:off x="4893811" y="2977547"/>
            <a:ext cx="1932601" cy="1176794"/>
          </a:xfrm>
          <a:prstGeom prst="bentArrow">
            <a:avLst>
              <a:gd name="adj1" fmla="val 25000"/>
              <a:gd name="adj2" fmla="val 23830"/>
              <a:gd name="adj3" fmla="val 25000"/>
              <a:gd name="adj4" fmla="val 43750"/>
            </a:avLst>
          </a:prstGeom>
          <a:solidFill>
            <a:srgbClr val="210684"/>
          </a:solidFill>
          <a:ln w="12700" cap="flat" cmpd="sng" algn="ctr">
            <a:solidFill>
              <a:srgbClr val="21068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31F20"/>
              </a:solidFill>
              <a:effectLst/>
              <a:uLnTx/>
              <a:uFillTx/>
              <a:latin typeface="Arial"/>
              <a:ea typeface="+mn-ea"/>
              <a:cs typeface="+mn-cs"/>
            </a:endParaRPr>
          </a:p>
        </p:txBody>
      </p:sp>
      <p:cxnSp>
        <p:nvCxnSpPr>
          <p:cNvPr id="19" name="Straight Arrow Connector 18"/>
          <p:cNvCxnSpPr>
            <a:stCxn id="20" idx="0"/>
          </p:cNvCxnSpPr>
          <p:nvPr/>
        </p:nvCxnSpPr>
        <p:spPr>
          <a:xfrm flipV="1">
            <a:off x="310815" y="2987706"/>
            <a:ext cx="2353" cy="320036"/>
          </a:xfrm>
          <a:prstGeom prst="straightConnector1">
            <a:avLst/>
          </a:prstGeom>
          <a:noFill/>
          <a:ln w="76200" cap="flat" cmpd="sng" algn="ctr">
            <a:solidFill>
              <a:srgbClr val="210684">
                <a:lumMod val="50000"/>
              </a:srgbClr>
            </a:solidFill>
            <a:prstDash val="solid"/>
            <a:miter lim="800000"/>
            <a:tailEnd type="triangle"/>
          </a:ln>
          <a:effectLst/>
        </p:spPr>
      </p:cxnSp>
      <p:sp>
        <p:nvSpPr>
          <p:cNvPr id="20" name="Freeform 19"/>
          <p:cNvSpPr/>
          <p:nvPr/>
        </p:nvSpPr>
        <p:spPr>
          <a:xfrm>
            <a:off x="285750" y="3276600"/>
            <a:ext cx="5717485" cy="1221853"/>
          </a:xfrm>
          <a:custGeom>
            <a:avLst/>
            <a:gdLst>
              <a:gd name="connsiteX0" fmla="*/ 0 w 5661329"/>
              <a:gd name="connsiteY0" fmla="*/ 0 h 1049572"/>
              <a:gd name="connsiteX1" fmla="*/ 2107096 w 5661329"/>
              <a:gd name="connsiteY1" fmla="*/ 349858 h 1049572"/>
              <a:gd name="connsiteX2" fmla="*/ 5088835 w 5661329"/>
              <a:gd name="connsiteY2" fmla="*/ 421419 h 1049572"/>
              <a:gd name="connsiteX3" fmla="*/ 5661329 w 5661329"/>
              <a:gd name="connsiteY3" fmla="*/ 1049572 h 1049572"/>
            </a:gdLst>
            <a:ahLst/>
            <a:cxnLst>
              <a:cxn ang="0">
                <a:pos x="connsiteX0" y="connsiteY0"/>
              </a:cxn>
              <a:cxn ang="0">
                <a:pos x="connsiteX1" y="connsiteY1"/>
              </a:cxn>
              <a:cxn ang="0">
                <a:pos x="connsiteX2" y="connsiteY2"/>
              </a:cxn>
              <a:cxn ang="0">
                <a:pos x="connsiteX3" y="connsiteY3"/>
              </a:cxn>
            </a:cxnLst>
            <a:rect l="l" t="t" r="r" b="b"/>
            <a:pathLst>
              <a:path w="5661329" h="1049572">
                <a:moveTo>
                  <a:pt x="0" y="0"/>
                </a:moveTo>
                <a:cubicBezTo>
                  <a:pt x="629478" y="139811"/>
                  <a:pt x="1258957" y="279622"/>
                  <a:pt x="2107096" y="349858"/>
                </a:cubicBezTo>
                <a:cubicBezTo>
                  <a:pt x="2955235" y="420095"/>
                  <a:pt x="4496463" y="304800"/>
                  <a:pt x="5088835" y="421419"/>
                </a:cubicBezTo>
                <a:cubicBezTo>
                  <a:pt x="5681207" y="538038"/>
                  <a:pt x="5576515" y="959457"/>
                  <a:pt x="5661329" y="1049572"/>
                </a:cubicBezTo>
              </a:path>
            </a:pathLst>
          </a:custGeom>
          <a:solidFill>
            <a:srgbClr val="00B050"/>
          </a:solidFill>
          <a:ln w="76200" cap="flat" cmpd="sng" algn="ctr">
            <a:solidFill>
              <a:srgbClr val="21068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cxnSp>
        <p:nvCxnSpPr>
          <p:cNvPr id="21" name="Straight Arrow Connector 20"/>
          <p:cNvCxnSpPr/>
          <p:nvPr/>
        </p:nvCxnSpPr>
        <p:spPr>
          <a:xfrm>
            <a:off x="5996346" y="4486727"/>
            <a:ext cx="79513" cy="334412"/>
          </a:xfrm>
          <a:prstGeom prst="straightConnector1">
            <a:avLst/>
          </a:prstGeom>
          <a:noFill/>
          <a:ln w="76200" cap="flat" cmpd="sng" algn="ctr">
            <a:solidFill>
              <a:srgbClr val="210684">
                <a:lumMod val="50000"/>
              </a:srgbClr>
            </a:solidFill>
            <a:prstDash val="solid"/>
            <a:miter lim="800000"/>
            <a:tailEnd type="triangle"/>
          </a:ln>
          <a:effectLst/>
        </p:spPr>
      </p:cxnSp>
    </p:spTree>
    <p:extLst>
      <p:ext uri="{BB962C8B-B14F-4D97-AF65-F5344CB8AC3E}">
        <p14:creationId xmlns:p14="http://schemas.microsoft.com/office/powerpoint/2010/main" val="34976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750" y="154453"/>
            <a:ext cx="9417621" cy="620421"/>
          </a:xfrm>
          <a:prstGeom prst="rect">
            <a:avLst/>
          </a:prstGeom>
        </p:spPr>
        <p:txBody>
          <a:bodyPr/>
          <a:lstStyle>
            <a:defPPr>
              <a:defRPr lang="en-US"/>
            </a:defPPr>
            <a:lvl1pPr fontAlgn="base">
              <a:spcBef>
                <a:spcPct val="0"/>
              </a:spcBef>
              <a:spcAft>
                <a:spcPct val="0"/>
              </a:spcAft>
              <a:defRPr sz="2800" b="1">
                <a:solidFill>
                  <a:srgbClr val="000099"/>
                </a:solidFill>
                <a:latin typeface="+mj-lt"/>
                <a:ea typeface="+mj-ea"/>
                <a:cs typeface="+mj-cs"/>
              </a:defRPr>
            </a:lvl1pPr>
            <a:lvl2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2pPr>
            <a:lvl3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3pPr>
            <a:lvl4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4pPr>
            <a:lvl5pPr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5pPr>
            <a:lvl6pPr marL="457145"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6pPr>
            <a:lvl7pPr marL="914290"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7pPr>
            <a:lvl8pPr marL="1371435"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8pPr>
            <a:lvl9pPr marL="1828581" fontAlgn="base">
              <a:spcBef>
                <a:spcPct val="0"/>
              </a:spcBef>
              <a:spcAft>
                <a:spcPct val="0"/>
              </a:spcAft>
              <a:defRPr sz="2800" b="1">
                <a:solidFill>
                  <a:srgbClr val="000099"/>
                </a:solidFill>
                <a:latin typeface="Arial" panose="020B0604020202020204" pitchFamily="34" charset="0"/>
                <a:cs typeface="Arial" panose="020B0604020202020204" pitchFamily="34" charset="0"/>
              </a:defRPr>
            </a:lvl9pPr>
          </a:lstStyle>
          <a:p>
            <a:r>
              <a:rPr lang="en-GB" dirty="0"/>
              <a:t>Who is in scope for the McCloud Pension Remedy?</a:t>
            </a:r>
          </a:p>
        </p:txBody>
      </p:sp>
      <p:pic>
        <p:nvPicPr>
          <p:cNvPr id="5" name="Picture 4"/>
          <p:cNvPicPr>
            <a:picLocks noChangeAspect="1"/>
          </p:cNvPicPr>
          <p:nvPr/>
        </p:nvPicPr>
        <p:blipFill>
          <a:blip r:embed="rId2"/>
          <a:stretch>
            <a:fillRect/>
          </a:stretch>
        </p:blipFill>
        <p:spPr>
          <a:xfrm>
            <a:off x="416619" y="795368"/>
            <a:ext cx="11230204" cy="5113065"/>
          </a:xfrm>
          <a:prstGeom prst="rect">
            <a:avLst/>
          </a:prstGeom>
        </p:spPr>
      </p:pic>
    </p:spTree>
    <p:extLst>
      <p:ext uri="{BB962C8B-B14F-4D97-AF65-F5344CB8AC3E}">
        <p14:creationId xmlns:p14="http://schemas.microsoft.com/office/powerpoint/2010/main" val="142291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1800" y="144487"/>
            <a:ext cx="6807200" cy="539750"/>
          </a:xfrm>
          <a:prstGeom prst="rect">
            <a:avLst/>
          </a:prstGeom>
        </p:spPr>
        <p:txBody>
          <a:bodyPr/>
          <a:lstStyle>
            <a:lvl1pPr algn="l" rtl="0" eaLnBrk="1" fontAlgn="base" hangingPunct="1">
              <a:spcBef>
                <a:spcPct val="0"/>
              </a:spcBef>
              <a:spcAft>
                <a:spcPct val="0"/>
              </a:spcAft>
              <a:defRPr sz="2000" b="1" kern="1200">
                <a:solidFill>
                  <a:schemeClr val="tx2"/>
                </a:solidFill>
                <a:latin typeface="+mj-lt"/>
                <a:ea typeface="+mj-ea"/>
                <a:cs typeface="+mj-cs"/>
              </a:defRPr>
            </a:lvl1pPr>
            <a:lvl2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5pPr>
            <a:lvl6pPr marL="45714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6pPr>
            <a:lvl7pPr marL="914290"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7pPr>
            <a:lvl8pPr marL="137143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8pPr>
            <a:lvl9pPr marL="1828581"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9pPr>
          </a:lstStyle>
          <a:p>
            <a:r>
              <a:rPr lang="en-GB" sz="2800" dirty="0">
                <a:solidFill>
                  <a:srgbClr val="000099"/>
                </a:solidFill>
              </a:rPr>
              <a:t>In practical terms what does this mean?</a:t>
            </a:r>
          </a:p>
        </p:txBody>
      </p:sp>
      <p:sp>
        <p:nvSpPr>
          <p:cNvPr id="8" name="TextBox 7">
            <a:extLst>
              <a:ext uri="{FF2B5EF4-FFF2-40B4-BE49-F238E27FC236}">
                <a16:creationId xmlns:a16="http://schemas.microsoft.com/office/drawing/2014/main" id="{D0F339BB-4802-49D6-8E44-E22D5D490DBF}"/>
              </a:ext>
            </a:extLst>
          </p:cNvPr>
          <p:cNvSpPr txBox="1"/>
          <p:nvPr/>
        </p:nvSpPr>
        <p:spPr>
          <a:xfrm>
            <a:off x="327549" y="1144358"/>
            <a:ext cx="10324002" cy="3416320"/>
          </a:xfrm>
          <a:prstGeom prst="rect">
            <a:avLst/>
          </a:prstGeom>
          <a:noFill/>
        </p:spPr>
        <p:txBody>
          <a:bodyPr wrap="square" lIns="91440" tIns="45720" rIns="91440" bIns="45720" rtlCol="0" anchor="t">
            <a:spAutoFit/>
          </a:bodyPr>
          <a:lstStyle>
            <a:defPPr>
              <a:defRPr lang="en-GB"/>
            </a:defPPr>
            <a:lvl1pPr>
              <a:defRPr sz="2400">
                <a:latin typeface="Arial"/>
                <a:cs typeface="Arial"/>
              </a:defRPr>
            </a:lvl1pPr>
          </a:lstStyle>
          <a:p>
            <a:pPr marL="342900" indent="-342900">
              <a:buFont typeface="Arial" panose="020B0604020202020204" pitchFamily="34" charset="0"/>
              <a:buChar char="•"/>
            </a:pPr>
            <a:r>
              <a:rPr lang="en-GB" dirty="0"/>
              <a:t>If over the period 2015-2022:</a:t>
            </a:r>
          </a:p>
          <a:p>
            <a:endParaRPr lang="en-GB" dirty="0"/>
          </a:p>
          <a:p>
            <a:pPr marL="800100" lvl="1" indent="-342900">
              <a:buFont typeface="Arial" panose="020B0604020202020204" pitchFamily="34" charset="0"/>
              <a:buChar char="•"/>
            </a:pPr>
            <a:r>
              <a:rPr lang="en-GB" sz="2400" dirty="0"/>
              <a:t>you were divorced with a pension sharing order, </a:t>
            </a:r>
          </a:p>
          <a:p>
            <a:pPr marL="800100" lvl="1" indent="-342900">
              <a:buFont typeface="Arial" panose="020B0604020202020204" pitchFamily="34" charset="0"/>
              <a:buChar char="•"/>
            </a:pPr>
            <a:r>
              <a:rPr lang="en-GB" sz="2400" dirty="0"/>
              <a:t>paid pension tax, </a:t>
            </a:r>
          </a:p>
          <a:p>
            <a:pPr marL="800100" lvl="1" indent="-342900">
              <a:buFont typeface="Arial" panose="020B0604020202020204" pitchFamily="34" charset="0"/>
              <a:buChar char="•"/>
            </a:pPr>
            <a:r>
              <a:rPr lang="en-GB" sz="2400" dirty="0"/>
              <a:t>transferred in/out another pension, </a:t>
            </a:r>
          </a:p>
          <a:p>
            <a:pPr marL="800100" lvl="1" indent="-342900">
              <a:buFont typeface="Arial" panose="020B0604020202020204" pitchFamily="34" charset="0"/>
              <a:buChar char="•"/>
            </a:pPr>
            <a:r>
              <a:rPr lang="en-GB" sz="2400" dirty="0"/>
              <a:t>paid added pension, </a:t>
            </a:r>
          </a:p>
          <a:p>
            <a:pPr marL="800100" lvl="1" indent="-342900">
              <a:buFont typeface="Arial" panose="020B0604020202020204" pitchFamily="34" charset="0"/>
              <a:buChar char="•"/>
            </a:pPr>
            <a:r>
              <a:rPr lang="en-GB" sz="2400" dirty="0"/>
              <a:t>opted out,</a:t>
            </a:r>
          </a:p>
          <a:p>
            <a:pPr marL="800100" lvl="1" indent="-342900">
              <a:buFont typeface="Arial" panose="020B0604020202020204" pitchFamily="34" charset="0"/>
              <a:buChar char="•"/>
            </a:pPr>
            <a:r>
              <a:rPr lang="en-GB" sz="2400" dirty="0"/>
              <a:t>taper protection (police officer),</a:t>
            </a:r>
          </a:p>
          <a:p>
            <a:pPr marL="800100" lvl="1" indent="-342900">
              <a:buFont typeface="Arial" panose="020B0604020202020204" pitchFamily="34" charset="0"/>
              <a:buChar char="•"/>
            </a:pPr>
            <a:r>
              <a:rPr lang="en-GB" sz="2400" dirty="0"/>
              <a:t>contributions will change</a:t>
            </a:r>
          </a:p>
        </p:txBody>
      </p:sp>
      <p:sp>
        <p:nvSpPr>
          <p:cNvPr id="9" name="TextBox 8">
            <a:extLst>
              <a:ext uri="{FF2B5EF4-FFF2-40B4-BE49-F238E27FC236}">
                <a16:creationId xmlns:a16="http://schemas.microsoft.com/office/drawing/2014/main" id="{D0F339BB-4802-49D6-8E44-E22D5D490DBF}"/>
              </a:ext>
            </a:extLst>
          </p:cNvPr>
          <p:cNvSpPr txBox="1"/>
          <p:nvPr/>
        </p:nvSpPr>
        <p:spPr>
          <a:xfrm>
            <a:off x="327549" y="4571838"/>
            <a:ext cx="10994560" cy="461665"/>
          </a:xfrm>
          <a:prstGeom prst="rect">
            <a:avLst/>
          </a:prstGeom>
          <a:noFill/>
        </p:spPr>
        <p:txBody>
          <a:bodyPr wrap="square" lIns="91440" tIns="45720" rIns="91440" bIns="45720" rtlCol="0" anchor="t">
            <a:spAutoFit/>
          </a:bodyPr>
          <a:lstStyle>
            <a:defPPr>
              <a:defRPr lang="en-GB"/>
            </a:defPPr>
            <a:lvl1pPr>
              <a:defRPr sz="2400">
                <a:latin typeface="Arial"/>
                <a:cs typeface="Arial"/>
              </a:defRPr>
            </a:lvl1pPr>
          </a:lstStyle>
          <a:p>
            <a:r>
              <a:rPr lang="en-GB" dirty="0"/>
              <a:t>These will all be recalculated to show adjusted figures for both schemes</a:t>
            </a:r>
          </a:p>
        </p:txBody>
      </p:sp>
    </p:spTree>
    <p:extLst>
      <p:ext uri="{BB962C8B-B14F-4D97-AF65-F5344CB8AC3E}">
        <p14:creationId xmlns:p14="http://schemas.microsoft.com/office/powerpoint/2010/main" val="3811570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F339BB-4802-49D6-8E44-E22D5D490DBF}"/>
              </a:ext>
            </a:extLst>
          </p:cNvPr>
          <p:cNvSpPr txBox="1"/>
          <p:nvPr/>
        </p:nvSpPr>
        <p:spPr>
          <a:xfrm>
            <a:off x="327549" y="3397162"/>
            <a:ext cx="10324002" cy="830997"/>
          </a:xfrm>
          <a:prstGeom prst="rect">
            <a:avLst/>
          </a:prstGeom>
          <a:noFill/>
        </p:spPr>
        <p:txBody>
          <a:bodyPr wrap="square" lIns="91440" tIns="45720" rIns="91440" bIns="45720" rtlCol="0" anchor="t">
            <a:spAutoFit/>
          </a:bodyPr>
          <a:lstStyle>
            <a:defPPr>
              <a:defRPr lang="en-GB"/>
            </a:defPPr>
            <a:lvl1pPr>
              <a:defRPr sz="2400">
                <a:latin typeface="Arial"/>
                <a:cs typeface="Arial"/>
              </a:defRPr>
            </a:lvl1pPr>
          </a:lstStyle>
          <a:p>
            <a:pPr marL="342900" indent="-342900">
              <a:buFont typeface="Arial" panose="020B0604020202020204" pitchFamily="34" charset="0"/>
              <a:buChar char="•"/>
            </a:pPr>
            <a:r>
              <a:rPr lang="en-GB" dirty="0"/>
              <a:t>Those that would have expected to pay pension tax this year will not receive a pension savings statement (PSS) until 6 October 2024.</a:t>
            </a:r>
          </a:p>
        </p:txBody>
      </p:sp>
      <p:sp>
        <p:nvSpPr>
          <p:cNvPr id="5" name="TextBox 4">
            <a:extLst>
              <a:ext uri="{FF2B5EF4-FFF2-40B4-BE49-F238E27FC236}">
                <a16:creationId xmlns:a16="http://schemas.microsoft.com/office/drawing/2014/main" id="{D0F339BB-4802-49D6-8E44-E22D5D490DBF}"/>
              </a:ext>
            </a:extLst>
          </p:cNvPr>
          <p:cNvSpPr txBox="1"/>
          <p:nvPr/>
        </p:nvSpPr>
        <p:spPr>
          <a:xfrm>
            <a:off x="273443" y="1915209"/>
            <a:ext cx="10994560" cy="1200329"/>
          </a:xfrm>
          <a:prstGeom prst="rect">
            <a:avLst/>
          </a:prstGeom>
          <a:noFill/>
        </p:spPr>
        <p:txBody>
          <a:bodyPr wrap="square" lIns="91440" tIns="45720" rIns="91440" bIns="45720" rtlCol="0" anchor="t">
            <a:spAutoFit/>
          </a:bodyPr>
          <a:lstStyle>
            <a:defPPr>
              <a:defRPr lang="en-GB"/>
            </a:defPPr>
            <a:lvl1pPr>
              <a:defRPr sz="2400">
                <a:latin typeface="Arial"/>
                <a:cs typeface="Arial"/>
              </a:defRPr>
            </a:lvl1pPr>
          </a:lstStyle>
          <a:p>
            <a:pPr marL="342900" indent="-342900">
              <a:buFont typeface="Arial" panose="020B0604020202020204" pitchFamily="34" charset="0"/>
              <a:buChar char="•"/>
            </a:pPr>
            <a:r>
              <a:rPr lang="en-GB" dirty="0"/>
              <a:t>If you are not retiring for a few more years the first revised pension forecasts showing both sets of figures will be on the 31 August 2024 Annual Benefit Statements (ABS). </a:t>
            </a:r>
          </a:p>
        </p:txBody>
      </p:sp>
      <p:sp>
        <p:nvSpPr>
          <p:cNvPr id="6" name="TextBox 5">
            <a:extLst>
              <a:ext uri="{FF2B5EF4-FFF2-40B4-BE49-F238E27FC236}">
                <a16:creationId xmlns:a16="http://schemas.microsoft.com/office/drawing/2014/main" id="{7403217B-ECF5-4E59-BE96-8A56B7FDAC52}"/>
              </a:ext>
            </a:extLst>
          </p:cNvPr>
          <p:cNvSpPr txBox="1"/>
          <p:nvPr/>
        </p:nvSpPr>
        <p:spPr>
          <a:xfrm>
            <a:off x="327549" y="943400"/>
            <a:ext cx="10761073" cy="83099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dirty="0">
                <a:latin typeface="Arial"/>
                <a:cs typeface="Arial"/>
              </a:rPr>
              <a:t>If retiring from now on you will receive a choice of your benefits for the 2015-2022 period.</a:t>
            </a:r>
          </a:p>
        </p:txBody>
      </p:sp>
      <p:sp>
        <p:nvSpPr>
          <p:cNvPr id="7" name="Title 1"/>
          <p:cNvSpPr txBox="1">
            <a:spLocks/>
          </p:cNvSpPr>
          <p:nvPr/>
        </p:nvSpPr>
        <p:spPr>
          <a:xfrm>
            <a:off x="224746" y="165447"/>
            <a:ext cx="6807200" cy="539750"/>
          </a:xfrm>
          <a:prstGeom prst="rect">
            <a:avLst/>
          </a:prstGeom>
        </p:spPr>
        <p:txBody>
          <a:bodyPr/>
          <a:lstStyle>
            <a:lvl1pPr algn="l" rtl="0" eaLnBrk="1" fontAlgn="base" hangingPunct="1">
              <a:spcBef>
                <a:spcPct val="0"/>
              </a:spcBef>
              <a:spcAft>
                <a:spcPct val="0"/>
              </a:spcAft>
              <a:defRPr sz="2000" b="1" kern="1200">
                <a:solidFill>
                  <a:schemeClr val="tx2"/>
                </a:solidFill>
                <a:latin typeface="+mj-lt"/>
                <a:ea typeface="+mj-ea"/>
                <a:cs typeface="+mj-cs"/>
              </a:defRPr>
            </a:lvl1pPr>
            <a:lvl2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5pPr>
            <a:lvl6pPr marL="45714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6pPr>
            <a:lvl7pPr marL="914290"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7pPr>
            <a:lvl8pPr marL="1371435"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8pPr>
            <a:lvl9pPr marL="1828581" algn="l" rtl="0" eaLnBrk="1" fontAlgn="base" hangingPunct="1">
              <a:spcBef>
                <a:spcPct val="0"/>
              </a:spcBef>
              <a:spcAft>
                <a:spcPct val="0"/>
              </a:spcAft>
              <a:defRPr sz="2800" b="1">
                <a:solidFill>
                  <a:srgbClr val="000099"/>
                </a:solidFill>
                <a:latin typeface="Arial" panose="020B0604020202020204" pitchFamily="34" charset="0"/>
                <a:cs typeface="Arial" panose="020B0604020202020204" pitchFamily="34" charset="0"/>
              </a:defRPr>
            </a:lvl9pPr>
          </a:lstStyle>
          <a:p>
            <a:r>
              <a:rPr lang="en-GB" sz="2800" dirty="0">
                <a:solidFill>
                  <a:srgbClr val="000099"/>
                </a:solidFill>
              </a:rPr>
              <a:t>In practical terms what does this mean?</a:t>
            </a:r>
          </a:p>
        </p:txBody>
      </p:sp>
    </p:spTree>
    <p:extLst>
      <p:ext uri="{BB962C8B-B14F-4D97-AF65-F5344CB8AC3E}">
        <p14:creationId xmlns:p14="http://schemas.microsoft.com/office/powerpoint/2010/main" val="257615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Contributions</a:t>
            </a:r>
          </a:p>
        </p:txBody>
      </p:sp>
      <p:sp>
        <p:nvSpPr>
          <p:cNvPr id="4" name="TextBox 3"/>
          <p:cNvSpPr txBox="1"/>
          <p:nvPr/>
        </p:nvSpPr>
        <p:spPr>
          <a:xfrm>
            <a:off x="416617" y="1128837"/>
            <a:ext cx="10886383" cy="1569660"/>
          </a:xfrm>
          <a:prstGeom prst="rect">
            <a:avLst/>
          </a:prstGeom>
          <a:noFill/>
        </p:spPr>
        <p:txBody>
          <a:bodyPr wrap="square" lIns="91440" tIns="45720" rIns="91440" bIns="45720" rtlCol="0" anchor="t">
            <a:spAutoFit/>
          </a:bodyPr>
          <a:lstStyle>
            <a:defPPr>
              <a:defRPr lang="en-US"/>
            </a:defPPr>
            <a:lvl1pPr marL="342900" indent="-342900">
              <a:buFont typeface="Arial" panose="020B0604020202020204" pitchFamily="34" charset="0"/>
              <a:buChar char="•"/>
              <a:defRPr sz="2400">
                <a:latin typeface="Arial"/>
                <a:cs typeface="Arial"/>
              </a:defRPr>
            </a:lvl1pPr>
          </a:lstStyle>
          <a:p>
            <a:pPr marL="0" indent="0">
              <a:buNone/>
            </a:pPr>
            <a:r>
              <a:rPr lang="en-GB" dirty="0"/>
              <a:t>When a member is rolled back to their legacy scheme for their membership during the remedy period (1 April 2015 to 31 March 2022) this may trigger a contribution adjustment due to the differing contribution rates across the Police Pension Schemes (PPS).</a:t>
            </a:r>
          </a:p>
        </p:txBody>
      </p:sp>
      <p:sp>
        <p:nvSpPr>
          <p:cNvPr id="5" name="Rounded Rectangle 4"/>
          <p:cNvSpPr/>
          <p:nvPr/>
        </p:nvSpPr>
        <p:spPr>
          <a:xfrm>
            <a:off x="1049666" y="2975859"/>
            <a:ext cx="2870351" cy="31273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653160" y="2975859"/>
            <a:ext cx="2885680" cy="312735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8267473" y="2975858"/>
            <a:ext cx="2910929" cy="31273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404516" y="3024552"/>
            <a:ext cx="2299526" cy="369332"/>
          </a:xfrm>
          <a:prstGeom prst="rect">
            <a:avLst/>
          </a:prstGeom>
          <a:noFill/>
        </p:spPr>
        <p:txBody>
          <a:bodyPr wrap="square" rtlCol="0">
            <a:spAutoFit/>
          </a:bodyPr>
          <a:lstStyle/>
          <a:p>
            <a:pPr algn="ctr"/>
            <a:r>
              <a:rPr lang="en-GB" b="1" dirty="0"/>
              <a:t>Fully Protected</a:t>
            </a:r>
          </a:p>
        </p:txBody>
      </p:sp>
      <p:sp>
        <p:nvSpPr>
          <p:cNvPr id="9" name="TextBox 8"/>
          <p:cNvSpPr txBox="1"/>
          <p:nvPr/>
        </p:nvSpPr>
        <p:spPr>
          <a:xfrm>
            <a:off x="4886720" y="3024552"/>
            <a:ext cx="2299526" cy="369332"/>
          </a:xfrm>
          <a:prstGeom prst="rect">
            <a:avLst/>
          </a:prstGeom>
          <a:noFill/>
        </p:spPr>
        <p:txBody>
          <a:bodyPr wrap="square" rtlCol="0">
            <a:spAutoFit/>
          </a:bodyPr>
          <a:lstStyle>
            <a:defPPr>
              <a:defRPr lang="en-US"/>
            </a:defPPr>
            <a:lvl1pPr algn="ctr">
              <a:defRPr b="1"/>
            </a:lvl1pPr>
          </a:lstStyle>
          <a:p>
            <a:r>
              <a:rPr lang="en-GB" dirty="0"/>
              <a:t>Taper Protected </a:t>
            </a:r>
          </a:p>
        </p:txBody>
      </p:sp>
      <p:sp>
        <p:nvSpPr>
          <p:cNvPr id="10" name="TextBox 9"/>
          <p:cNvSpPr txBox="1"/>
          <p:nvPr/>
        </p:nvSpPr>
        <p:spPr>
          <a:xfrm>
            <a:off x="8678685" y="3024552"/>
            <a:ext cx="2299526" cy="369332"/>
          </a:xfrm>
          <a:prstGeom prst="rect">
            <a:avLst/>
          </a:prstGeom>
          <a:noFill/>
        </p:spPr>
        <p:txBody>
          <a:bodyPr wrap="square" rtlCol="0">
            <a:spAutoFit/>
          </a:bodyPr>
          <a:lstStyle/>
          <a:p>
            <a:pPr algn="ctr"/>
            <a:r>
              <a:rPr lang="en-GB" b="1" dirty="0"/>
              <a:t>Unprotected  </a:t>
            </a:r>
          </a:p>
        </p:txBody>
      </p:sp>
      <p:sp>
        <p:nvSpPr>
          <p:cNvPr id="11" name="TextBox 10"/>
          <p:cNvSpPr txBox="1"/>
          <p:nvPr/>
        </p:nvSpPr>
        <p:spPr>
          <a:xfrm>
            <a:off x="1045158" y="3442577"/>
            <a:ext cx="2874860" cy="2585323"/>
          </a:xfrm>
          <a:prstGeom prst="rect">
            <a:avLst/>
          </a:prstGeom>
          <a:noFill/>
        </p:spPr>
        <p:txBody>
          <a:bodyPr wrap="square" rtlCol="0">
            <a:spAutoFit/>
          </a:bodyPr>
          <a:lstStyle/>
          <a:p>
            <a:pPr marL="285750" indent="-285750">
              <a:buFont typeface="Arial" panose="020B0604020202020204" pitchFamily="34" charset="0"/>
              <a:buChar char="•"/>
            </a:pPr>
            <a:r>
              <a:rPr lang="en-GB" dirty="0"/>
              <a:t>Stayed in old scheme</a:t>
            </a:r>
          </a:p>
          <a:p>
            <a:pPr marL="285750" indent="-285750">
              <a:buFont typeface="Arial" panose="020B0604020202020204" pitchFamily="34" charset="0"/>
              <a:buChar char="•"/>
            </a:pPr>
            <a:r>
              <a:rPr lang="en-GB" dirty="0"/>
              <a:t>Moved to PPS 2015 on 1 April 2022</a:t>
            </a:r>
          </a:p>
          <a:p>
            <a:pPr marL="285750" indent="-285750">
              <a:buFont typeface="Arial" panose="020B0604020202020204" pitchFamily="34" charset="0"/>
              <a:buChar char="•"/>
            </a:pPr>
            <a:r>
              <a:rPr lang="en-GB" dirty="0"/>
              <a:t>Did not “roll back”</a:t>
            </a:r>
          </a:p>
          <a:p>
            <a:pPr marL="285750" indent="-285750">
              <a:buFont typeface="Arial" panose="020B0604020202020204" pitchFamily="34" charset="0"/>
              <a:buChar char="•"/>
            </a:pPr>
            <a:r>
              <a:rPr lang="en-GB" dirty="0"/>
              <a:t>Is not affected by contributions adjustments</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dirty="0"/>
          </a:p>
        </p:txBody>
      </p:sp>
      <p:sp>
        <p:nvSpPr>
          <p:cNvPr id="12" name="TextBox 11"/>
          <p:cNvSpPr txBox="1"/>
          <p:nvPr/>
        </p:nvSpPr>
        <p:spPr>
          <a:xfrm>
            <a:off x="4653160" y="3442576"/>
            <a:ext cx="2881171" cy="2585323"/>
          </a:xfrm>
          <a:prstGeom prst="rect">
            <a:avLst/>
          </a:prstGeom>
          <a:noFill/>
        </p:spPr>
        <p:txBody>
          <a:bodyPr wrap="square" rtlCol="0">
            <a:spAutoFit/>
          </a:bodyPr>
          <a:lstStyle/>
          <a:p>
            <a:pPr marL="285750" indent="-285750">
              <a:buFont typeface="Arial" panose="020B0604020202020204" pitchFamily="34" charset="0"/>
              <a:buChar char="•"/>
            </a:pPr>
            <a:r>
              <a:rPr lang="en-GB" dirty="0"/>
              <a:t>Moved to new scheme between 1 April 2015 and 31 March 2022</a:t>
            </a:r>
          </a:p>
          <a:p>
            <a:pPr marL="285750" indent="-285750">
              <a:buFont typeface="Arial" panose="020B0604020202020204" pitchFamily="34" charset="0"/>
              <a:buChar char="•"/>
            </a:pPr>
            <a:r>
              <a:rPr lang="en-GB" dirty="0"/>
              <a:t>“Rolled back” for the period 31 March 2022 back to their unique taper date</a:t>
            </a:r>
          </a:p>
          <a:p>
            <a:pPr marL="285750" indent="-285750">
              <a:buFont typeface="Arial" panose="020B0604020202020204" pitchFamily="34" charset="0"/>
              <a:buChar char="•"/>
            </a:pPr>
            <a:r>
              <a:rPr lang="en-GB" dirty="0"/>
              <a:t>Will require a partial contribution adjustment</a:t>
            </a:r>
          </a:p>
        </p:txBody>
      </p:sp>
      <p:sp>
        <p:nvSpPr>
          <p:cNvPr id="13" name="TextBox 12"/>
          <p:cNvSpPr txBox="1"/>
          <p:nvPr/>
        </p:nvSpPr>
        <p:spPr>
          <a:xfrm>
            <a:off x="8271983" y="3442576"/>
            <a:ext cx="2906420" cy="2031325"/>
          </a:xfrm>
          <a:prstGeom prst="rect">
            <a:avLst/>
          </a:prstGeom>
          <a:noFill/>
        </p:spPr>
        <p:txBody>
          <a:bodyPr wrap="square" rtlCol="0">
            <a:spAutoFit/>
          </a:bodyPr>
          <a:lstStyle/>
          <a:p>
            <a:pPr marL="285750" indent="-285750">
              <a:buFont typeface="Arial" panose="020B0604020202020204" pitchFamily="34" charset="0"/>
              <a:buChar char="•"/>
            </a:pPr>
            <a:r>
              <a:rPr lang="en-GB" dirty="0"/>
              <a:t>Moved to new scheme on 1 April 2015</a:t>
            </a:r>
          </a:p>
          <a:p>
            <a:pPr marL="285750" indent="-285750">
              <a:buFont typeface="Arial" panose="020B0604020202020204" pitchFamily="34" charset="0"/>
              <a:buChar char="•"/>
            </a:pPr>
            <a:r>
              <a:rPr lang="en-GB" dirty="0"/>
              <a:t>“Rolled back” for the whole period 1 April 2015 to 31 March 2022</a:t>
            </a:r>
          </a:p>
          <a:p>
            <a:pPr marL="285750" indent="-285750">
              <a:buFont typeface="Arial" panose="020B0604020202020204" pitchFamily="34" charset="0"/>
              <a:buChar char="•"/>
            </a:pPr>
            <a:r>
              <a:rPr lang="en-GB" dirty="0"/>
              <a:t>Will require a full contribution adjustment</a:t>
            </a:r>
          </a:p>
        </p:txBody>
      </p:sp>
    </p:spTree>
    <p:extLst>
      <p:ext uri="{BB962C8B-B14F-4D97-AF65-F5344CB8AC3E}">
        <p14:creationId xmlns:p14="http://schemas.microsoft.com/office/powerpoint/2010/main" val="16194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Contributions – Interest – PPS 1987</a:t>
            </a:r>
          </a:p>
        </p:txBody>
      </p:sp>
      <p:sp>
        <p:nvSpPr>
          <p:cNvPr id="7" name="Rounded Rectangle 6"/>
          <p:cNvSpPr/>
          <p:nvPr/>
        </p:nvSpPr>
        <p:spPr>
          <a:xfrm>
            <a:off x="1060488" y="1271503"/>
            <a:ext cx="2873055" cy="25754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bg1"/>
              </a:solidFill>
            </a:endParaRPr>
          </a:p>
        </p:txBody>
      </p:sp>
      <p:sp>
        <p:nvSpPr>
          <p:cNvPr id="8" name="TextBox 7"/>
          <p:cNvSpPr txBox="1"/>
          <p:nvPr/>
        </p:nvSpPr>
        <p:spPr>
          <a:xfrm>
            <a:off x="1211985" y="1380061"/>
            <a:ext cx="2570059" cy="646331"/>
          </a:xfrm>
          <a:prstGeom prst="rect">
            <a:avLst/>
          </a:prstGeom>
          <a:noFill/>
        </p:spPr>
        <p:txBody>
          <a:bodyPr wrap="square" rtlCol="0">
            <a:spAutoFit/>
          </a:bodyPr>
          <a:lstStyle/>
          <a:p>
            <a:pPr algn="ctr"/>
            <a:r>
              <a:rPr lang="en-GB" dirty="0">
                <a:solidFill>
                  <a:schemeClr val="bg1"/>
                </a:solidFill>
              </a:rPr>
              <a:t>Interest on Money Owed to Scheme</a:t>
            </a:r>
          </a:p>
        </p:txBody>
      </p:sp>
      <p:sp>
        <p:nvSpPr>
          <p:cNvPr id="10" name="TextBox 9"/>
          <p:cNvSpPr txBox="1"/>
          <p:nvPr/>
        </p:nvSpPr>
        <p:spPr>
          <a:xfrm>
            <a:off x="1130827" y="2175082"/>
            <a:ext cx="3078660"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National Saving &amp; investments (NS&amp;I) Direct Saver rate</a:t>
            </a:r>
          </a:p>
          <a:p>
            <a:pPr marL="285750" indent="-285750">
              <a:buFont typeface="Arial" panose="020B0604020202020204" pitchFamily="34" charset="0"/>
              <a:buChar char="•"/>
            </a:pPr>
            <a:r>
              <a:rPr lang="en-GB" dirty="0">
                <a:solidFill>
                  <a:schemeClr val="bg1"/>
                </a:solidFill>
              </a:rPr>
              <a:t>Calculated daily and compounded</a:t>
            </a:r>
          </a:p>
        </p:txBody>
      </p:sp>
      <p:sp>
        <p:nvSpPr>
          <p:cNvPr id="19" name="TextBox 18"/>
          <p:cNvSpPr txBox="1"/>
          <p:nvPr/>
        </p:nvSpPr>
        <p:spPr>
          <a:xfrm>
            <a:off x="1882907" y="6130267"/>
            <a:ext cx="6871526" cy="369332"/>
          </a:xfrm>
          <a:prstGeom prst="rect">
            <a:avLst/>
          </a:prstGeom>
          <a:noFill/>
        </p:spPr>
        <p:txBody>
          <a:bodyPr wrap="square" rtlCol="0">
            <a:spAutoFit/>
          </a:bodyPr>
          <a:lstStyle/>
          <a:p>
            <a:pPr algn="ctr"/>
            <a:r>
              <a:rPr lang="en-GB" dirty="0"/>
              <a:t>Disclaimer: figures are indicative – amounts will vary</a:t>
            </a:r>
          </a:p>
        </p:txBody>
      </p:sp>
      <p:sp>
        <p:nvSpPr>
          <p:cNvPr id="20" name="TextBox 19"/>
          <p:cNvSpPr txBox="1"/>
          <p:nvPr/>
        </p:nvSpPr>
        <p:spPr>
          <a:xfrm>
            <a:off x="1130827" y="6516239"/>
            <a:ext cx="8299939" cy="307777"/>
          </a:xfrm>
          <a:prstGeom prst="rect">
            <a:avLst/>
          </a:prstGeom>
          <a:noFill/>
        </p:spPr>
        <p:txBody>
          <a:bodyPr wrap="square" rtlCol="0">
            <a:spAutoFit/>
          </a:bodyPr>
          <a:lstStyle/>
          <a:p>
            <a:pPr algn="ctr"/>
            <a:r>
              <a:rPr lang="en-GB" sz="1400" dirty="0"/>
              <a:t>Disclaimer: figures are indicative and based on a leaver, not ABS – amounts will vary</a:t>
            </a:r>
          </a:p>
        </p:txBody>
      </p:sp>
      <p:graphicFrame>
        <p:nvGraphicFramePr>
          <p:cNvPr id="5" name="Table 4"/>
          <p:cNvGraphicFramePr>
            <a:graphicFrameLocks noGrp="1"/>
          </p:cNvGraphicFramePr>
          <p:nvPr>
            <p:extLst>
              <p:ext uri="{D42A27DB-BD31-4B8C-83A1-F6EECF244321}">
                <p14:modId xmlns:p14="http://schemas.microsoft.com/office/powerpoint/2010/main" val="2169610153"/>
              </p:ext>
            </p:extLst>
          </p:nvPr>
        </p:nvGraphicFramePr>
        <p:xfrm>
          <a:off x="1204289" y="3818868"/>
          <a:ext cx="9265321" cy="2228850"/>
        </p:xfrm>
        <a:graphic>
          <a:graphicData uri="http://schemas.openxmlformats.org/drawingml/2006/table">
            <a:tbl>
              <a:tblPr/>
              <a:tblGrid>
                <a:gridCol w="547459">
                  <a:extLst>
                    <a:ext uri="{9D8B030D-6E8A-4147-A177-3AD203B41FA5}">
                      <a16:colId xmlns:a16="http://schemas.microsoft.com/office/drawing/2014/main" val="2413297933"/>
                    </a:ext>
                  </a:extLst>
                </a:gridCol>
                <a:gridCol w="2803652">
                  <a:extLst>
                    <a:ext uri="{9D8B030D-6E8A-4147-A177-3AD203B41FA5}">
                      <a16:colId xmlns:a16="http://schemas.microsoft.com/office/drawing/2014/main" val="1221414064"/>
                    </a:ext>
                  </a:extLst>
                </a:gridCol>
                <a:gridCol w="705060">
                  <a:extLst>
                    <a:ext uri="{9D8B030D-6E8A-4147-A177-3AD203B41FA5}">
                      <a16:colId xmlns:a16="http://schemas.microsoft.com/office/drawing/2014/main" val="197518268"/>
                    </a:ext>
                  </a:extLst>
                </a:gridCol>
                <a:gridCol w="705060">
                  <a:extLst>
                    <a:ext uri="{9D8B030D-6E8A-4147-A177-3AD203B41FA5}">
                      <a16:colId xmlns:a16="http://schemas.microsoft.com/office/drawing/2014/main" val="2380670697"/>
                    </a:ext>
                  </a:extLst>
                </a:gridCol>
                <a:gridCol w="705060">
                  <a:extLst>
                    <a:ext uri="{9D8B030D-6E8A-4147-A177-3AD203B41FA5}">
                      <a16:colId xmlns:a16="http://schemas.microsoft.com/office/drawing/2014/main" val="753642670"/>
                    </a:ext>
                  </a:extLst>
                </a:gridCol>
                <a:gridCol w="705060">
                  <a:extLst>
                    <a:ext uri="{9D8B030D-6E8A-4147-A177-3AD203B41FA5}">
                      <a16:colId xmlns:a16="http://schemas.microsoft.com/office/drawing/2014/main" val="1013361140"/>
                    </a:ext>
                  </a:extLst>
                </a:gridCol>
                <a:gridCol w="705060">
                  <a:extLst>
                    <a:ext uri="{9D8B030D-6E8A-4147-A177-3AD203B41FA5}">
                      <a16:colId xmlns:a16="http://schemas.microsoft.com/office/drawing/2014/main" val="1982158510"/>
                    </a:ext>
                  </a:extLst>
                </a:gridCol>
                <a:gridCol w="705060">
                  <a:extLst>
                    <a:ext uri="{9D8B030D-6E8A-4147-A177-3AD203B41FA5}">
                      <a16:colId xmlns:a16="http://schemas.microsoft.com/office/drawing/2014/main" val="3410856618"/>
                    </a:ext>
                  </a:extLst>
                </a:gridCol>
                <a:gridCol w="705060">
                  <a:extLst>
                    <a:ext uri="{9D8B030D-6E8A-4147-A177-3AD203B41FA5}">
                      <a16:colId xmlns:a16="http://schemas.microsoft.com/office/drawing/2014/main" val="1916022667"/>
                    </a:ext>
                  </a:extLst>
                </a:gridCol>
                <a:gridCol w="978790">
                  <a:extLst>
                    <a:ext uri="{9D8B030D-6E8A-4147-A177-3AD203B41FA5}">
                      <a16:colId xmlns:a16="http://schemas.microsoft.com/office/drawing/2014/main" val="3364277476"/>
                    </a:ext>
                  </a:extLst>
                </a:gridCol>
              </a:tblGrid>
              <a:tr h="190500">
                <a:tc>
                  <a:txBody>
                    <a:bodyPr/>
                    <a:lstStyle/>
                    <a:p>
                      <a:pPr algn="l" fontAlgn="b"/>
                      <a:endParaRPr lang="en-GB" sz="1100" b="1"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7">
                  <a:txBody>
                    <a:bodyPr/>
                    <a:lstStyle/>
                    <a:p>
                      <a:pPr algn="ctr" fontAlgn="b"/>
                      <a:r>
                        <a:rPr lang="en-GB" sz="1100" b="1" i="0" u="none" strike="noStrike">
                          <a:solidFill>
                            <a:srgbClr val="000000"/>
                          </a:solidFill>
                          <a:effectLst/>
                          <a:latin typeface="Calibri" panose="020F0502020204030204" pitchFamily="34" charset="0"/>
                        </a:rPr>
                        <a:t>With interest to 31 August 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411176"/>
                  </a:ext>
                </a:extLst>
              </a:tr>
              <a:tr h="184150">
                <a:tc>
                  <a:txBody>
                    <a:bodyPr/>
                    <a:lstStyle/>
                    <a:p>
                      <a:pPr algn="ctr" fontAlgn="ctr"/>
                      <a:endParaRPr lang="en-GB" sz="1100" b="1" i="0" u="none" strike="noStrike">
                        <a:solidFill>
                          <a:srgbClr val="000000"/>
                        </a:solidFill>
                        <a:effectLst/>
                        <a:latin typeface="Calibri" panose="020F0502020204030204" pitchFamily="34" charset="0"/>
                      </a:endParaRP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1" i="0" u="none" strike="noStrike">
                          <a:solidFill>
                            <a:srgbClr val="000000"/>
                          </a:solidFill>
                          <a:effectLst/>
                          <a:latin typeface="Calibri" panose="020F0502020204030204" pitchFamily="34" charset="0"/>
                        </a:rPr>
                        <a:t>Years</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1</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2</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3</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5</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6</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94990543"/>
                  </a:ext>
                </a:extLst>
              </a:tr>
              <a:tr h="742950">
                <a:tc>
                  <a:txBody>
                    <a:bodyPr/>
                    <a:lstStyle/>
                    <a:p>
                      <a:pPr algn="ctr" fontAlgn="ctr"/>
                      <a:endParaRPr lang="en-GB" sz="1100" b="1" i="0" u="none" strike="noStrike">
                        <a:solidFill>
                          <a:srgbClr val="000000"/>
                        </a:solidFill>
                        <a:effectLst/>
                        <a:latin typeface="Calibri" panose="020F0502020204030204" pitchFamily="34" charset="0"/>
                      </a:endParaRP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PPS 1987</a:t>
                      </a:r>
                    </a:p>
                  </a:txBody>
                  <a:tcPr marL="6350" marR="6350" marT="63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15/16</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16/17</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17/18</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18/19</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19/20</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20/21</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21/22</a:t>
                      </a: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Total for remedy period at 31/08/2024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364910"/>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Salary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£40,114</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£40,208</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£40,610</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£41,255</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£42,201</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£43,254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£43,698</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120726"/>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PPS 2015 Contributions Paid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£5,350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£5,400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£5,460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£5,550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£5,670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£5,810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£5,870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£39,110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1697896"/>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Contributions owed to scheme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£320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£330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£330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£330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£340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£350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£360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2271191"/>
                  </a:ext>
                </a:extLst>
              </a:tr>
              <a:tr h="184150">
                <a:tc>
                  <a:txBody>
                    <a:bodyPr/>
                    <a:lstStyle/>
                    <a:p>
                      <a:pPr algn="l" fontAlgn="b"/>
                      <a:r>
                        <a:rPr lang="en-GB" sz="1100" b="1" i="0" u="none" strike="noStrike">
                          <a:solidFill>
                            <a:srgbClr val="000000"/>
                          </a:solidFill>
                          <a:effectLst/>
                          <a:latin typeface="Calibri" panose="020F0502020204030204" pitchFamily="34" charset="0"/>
                        </a:rPr>
                        <a:t>PC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Additional tax relief</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£60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68552808"/>
                  </a:ext>
                </a:extLst>
              </a:tr>
              <a:tr h="18415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Interest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833547"/>
                  </a:ext>
                </a:extLst>
              </a:tr>
              <a:tr h="190500">
                <a:tc>
                  <a:txBody>
                    <a:bodyPr/>
                    <a:lstStyle/>
                    <a:p>
                      <a:pPr algn="l" fontAlgn="b"/>
                      <a:r>
                        <a:rPr lang="en-GB" sz="1100" b="1"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Total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£290</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£290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£290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£280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£290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£300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£310</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£2,050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200554"/>
                  </a:ext>
                </a:extLst>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1215551239"/>
              </p:ext>
            </p:extLst>
          </p:nvPr>
        </p:nvGraphicFramePr>
        <p:xfrm>
          <a:off x="4279826" y="1171302"/>
          <a:ext cx="6287175" cy="2606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0411034"/>
      </p:ext>
    </p:extLst>
  </p:cSld>
  <p:clrMapOvr>
    <a:masterClrMapping/>
  </p:clrMapOvr>
</p:sld>
</file>

<file path=ppt/theme/theme1.xml><?xml version="1.0" encoding="utf-8"?>
<a:theme xmlns:a="http://schemas.openxmlformats.org/drawingml/2006/main" name="2_Office Theme">
  <a:themeElements>
    <a:clrScheme name="MPS RGB (Extended)">
      <a:dk1>
        <a:srgbClr val="000000"/>
      </a:dk1>
      <a:lt1>
        <a:srgbClr val="FFFFFF"/>
      </a:lt1>
      <a:dk2>
        <a:srgbClr val="0033A1"/>
      </a:dk2>
      <a:lt2>
        <a:srgbClr val="63C3D1"/>
      </a:lt2>
      <a:accent1>
        <a:srgbClr val="3B5168"/>
      </a:accent1>
      <a:accent2>
        <a:srgbClr val="00699A"/>
      </a:accent2>
      <a:accent3>
        <a:srgbClr val="229863"/>
      </a:accent3>
      <a:accent4>
        <a:srgbClr val="6633CC"/>
      </a:accent4>
      <a:accent5>
        <a:srgbClr val="993399"/>
      </a:accent5>
      <a:accent6>
        <a:srgbClr val="F9B33C"/>
      </a:accent6>
      <a:hlink>
        <a:srgbClr val="0033A1"/>
      </a:hlink>
      <a:folHlink>
        <a:srgbClr val="63C3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S More Trust PPT Template" id="{59375B7F-48BA-434F-877A-44CC68EC5D3F}" vid="{0789980F-61D9-413C-BCCD-8F090E809D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19101</TotalTime>
  <Words>2236</Words>
  <Application>Microsoft Office PowerPoint</Application>
  <PresentationFormat>Widescreen</PresentationFormat>
  <Paragraphs>467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System Font Regular</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Contributions</vt:lpstr>
      <vt:lpstr>Contributions – Interest – PPS 1987</vt:lpstr>
      <vt:lpstr>Contributions – Interest – PPS 2006</vt:lpstr>
      <vt:lpstr>Contributions – When?</vt:lpstr>
      <vt:lpstr>Contributions – Interest – PPS 2006</vt:lpstr>
      <vt:lpstr>Pension Tax</vt:lpstr>
      <vt:lpstr>Pension Tax</vt:lpstr>
      <vt:lpstr>Pension Tax</vt:lpstr>
      <vt:lpstr>Pension Tax – When?</vt:lpstr>
      <vt:lpstr>PowerPoint Presentation</vt:lpstr>
      <vt:lpstr>Questions?</vt:lpstr>
      <vt:lpstr>Further Links and Guidance</vt:lpstr>
      <vt:lpstr>Pension Tax – HMRC Links and Guidance</vt:lpstr>
    </vt:vector>
  </TitlesOfParts>
  <Company>MPS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Harnin Samantha - HQ Human Resources</dc:creator>
  <cp:lastModifiedBy>Debbie Gibbs - Metropolitan BB</cp:lastModifiedBy>
  <cp:revision>154</cp:revision>
  <dcterms:created xsi:type="dcterms:W3CDTF">2023-08-09T10:32:43Z</dcterms:created>
  <dcterms:modified xsi:type="dcterms:W3CDTF">2024-10-03T12:42:50Z</dcterms:modified>
</cp:coreProperties>
</file>